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7" r:id="rId2"/>
    <p:sldId id="26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6600"/>
    <a:srgbClr val="FF99FF"/>
    <a:srgbClr val="D5F4FF"/>
    <a:srgbClr val="DEEBF7"/>
    <a:srgbClr val="BFD8EF"/>
    <a:srgbClr val="001746"/>
    <a:srgbClr val="FFC5C5"/>
    <a:srgbClr val="FFF3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พื้นฐาน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ภาพรวม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98-47D7-94DA-305E108F55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ดี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ภาพรวม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7</c:v>
                </c:pt>
                <c:pt idx="6">
                  <c:v>3</c:v>
                </c:pt>
                <c:pt idx="7">
                  <c:v>0</c:v>
                </c:pt>
                <c:pt idx="8">
                  <c:v>7</c:v>
                </c:pt>
                <c:pt idx="9">
                  <c:v>5</c:v>
                </c:pt>
                <c:pt idx="10">
                  <c:v>3</c:v>
                </c:pt>
                <c:pt idx="11">
                  <c:v>0</c:v>
                </c:pt>
                <c:pt idx="1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98-47D7-94DA-305E108F55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ดีมาก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ภาพรวม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10</c:v>
                </c:pt>
                <c:pt idx="1">
                  <c:v>6</c:v>
                </c:pt>
                <c:pt idx="2">
                  <c:v>0</c:v>
                </c:pt>
                <c:pt idx="3">
                  <c:v>5</c:v>
                </c:pt>
                <c:pt idx="4">
                  <c:v>8</c:v>
                </c:pt>
                <c:pt idx="5">
                  <c:v>2</c:v>
                </c:pt>
                <c:pt idx="6">
                  <c:v>6</c:v>
                </c:pt>
                <c:pt idx="7">
                  <c:v>0</c:v>
                </c:pt>
                <c:pt idx="8">
                  <c:v>2</c:v>
                </c:pt>
                <c:pt idx="9">
                  <c:v>14</c:v>
                </c:pt>
                <c:pt idx="10">
                  <c:v>15</c:v>
                </c:pt>
                <c:pt idx="11">
                  <c:v>1</c:v>
                </c:pt>
                <c:pt idx="12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98-47D7-94DA-305E108F552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ดีเด่น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ภาพรวม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98-47D7-94DA-305E108F5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1477376"/>
        <c:axId val="471476592"/>
      </c:barChart>
      <c:catAx>
        <c:axId val="47147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471476592"/>
        <c:crosses val="autoZero"/>
        <c:auto val="1"/>
        <c:lblAlgn val="ctr"/>
        <c:lblOffset val="100"/>
        <c:noMultiLvlLbl val="0"/>
      </c:catAx>
      <c:valAx>
        <c:axId val="47147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r>
                  <a:rPr lang="th-TH" sz="1800" b="1" dirty="0">
                    <a:solidFill>
                      <a:schemeClr val="tx1"/>
                    </a:solidFill>
                    <a:effectLst/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จำนวนโรงพยาบาล (แห่ง)</a:t>
                </a:r>
                <a:endParaRPr lang="en-US" dirty="0">
                  <a:solidFill>
                    <a:schemeClr val="tx1"/>
                  </a:solidFill>
                  <a:effectLst/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c:rich>
          </c:tx>
          <c:layout>
            <c:manualLayout>
              <c:xMode val="edge"/>
              <c:yMode val="edge"/>
              <c:x val="0"/>
              <c:y val="0.264731487908476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47147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81641736371766"/>
          <c:y val="0.90818591115282055"/>
          <c:w val="0.31827276292180612"/>
          <c:h val="9.1814013310374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1E1-4191-88F7-53ACC22B2F4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E1-4191-88F7-53ACC22B2F4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1E1-4191-88F7-53ACC22B2F4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1E1-4191-88F7-53ACC22B2F4E}"/>
              </c:ext>
            </c:extLst>
          </c:dPt>
          <c:dPt>
            <c:idx val="4"/>
            <c:invertIfNegative val="0"/>
            <c:bubble3D val="0"/>
            <c:spPr>
              <a:solidFill>
                <a:srgbClr val="FF99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1E1-4191-88F7-53ACC22B2F4E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1E1-4191-88F7-53ACC22B2F4E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1E1-4191-88F7-53ACC22B2F4E}"/>
              </c:ext>
            </c:extLst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1E1-4191-88F7-53ACC22B2F4E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1E1-4191-88F7-53ACC22B2F4E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1E1-4191-88F7-53ACC22B2F4E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1E1-4191-88F7-53ACC22B2F4E}"/>
              </c:ext>
            </c:extLst>
          </c:dPt>
          <c:dPt>
            <c:idx val="11"/>
            <c:invertIfNegative val="0"/>
            <c:bubble3D val="0"/>
            <c:spPr>
              <a:solidFill>
                <a:srgbClr val="FF99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01E1-4191-88F7-53ACC22B2F4E}"/>
              </c:ext>
            </c:extLst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1E1-4191-88F7-53ACC22B2F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เขต 1</c:v>
                </c:pt>
                <c:pt idx="1">
                  <c:v>เขต 2</c:v>
                </c:pt>
                <c:pt idx="2">
                  <c:v>เขต 3</c:v>
                </c:pt>
                <c:pt idx="3">
                  <c:v>เขต 4</c:v>
                </c:pt>
                <c:pt idx="4">
                  <c:v>เขต 5</c:v>
                </c:pt>
                <c:pt idx="5">
                  <c:v>เขต 6</c:v>
                </c:pt>
                <c:pt idx="6">
                  <c:v>เขต 7</c:v>
                </c:pt>
                <c:pt idx="7">
                  <c:v>เขต 8</c:v>
                </c:pt>
                <c:pt idx="8">
                  <c:v>เขต 9</c:v>
                </c:pt>
                <c:pt idx="9">
                  <c:v>เขต 10</c:v>
                </c:pt>
                <c:pt idx="10">
                  <c:v>เขต 11</c:v>
                </c:pt>
                <c:pt idx="11">
                  <c:v>เขต 12</c:v>
                </c:pt>
                <c:pt idx="12">
                  <c:v>รวม</c:v>
                </c:pt>
              </c:strCache>
            </c:strRef>
          </c:cat>
          <c:val>
            <c:numRef>
              <c:f>Sheet1!$B$2:$B$14</c:f>
              <c:numCache>
                <c:formatCode>0.00</c:formatCode>
                <c:ptCount val="13"/>
                <c:pt idx="0">
                  <c:v>15.686274509803921</c:v>
                </c:pt>
                <c:pt idx="1">
                  <c:v>17.021276595744681</c:v>
                </c:pt>
                <c:pt idx="2">
                  <c:v>0</c:v>
                </c:pt>
                <c:pt idx="3">
                  <c:v>12.67605633802817</c:v>
                </c:pt>
                <c:pt idx="4">
                  <c:v>14.705882352941176</c:v>
                </c:pt>
                <c:pt idx="5">
                  <c:v>13.888888888888889</c:v>
                </c:pt>
                <c:pt idx="6">
                  <c:v>11.688311688311689</c:v>
                </c:pt>
                <c:pt idx="7">
                  <c:v>2.2727272727272729</c:v>
                </c:pt>
                <c:pt idx="8">
                  <c:v>10.112359550561798</c:v>
                </c:pt>
                <c:pt idx="9">
                  <c:v>28.169014084507044</c:v>
                </c:pt>
                <c:pt idx="10">
                  <c:v>23.170731707317074</c:v>
                </c:pt>
                <c:pt idx="11">
                  <c:v>1.2820512820512822</c:v>
                </c:pt>
                <c:pt idx="12">
                  <c:v>12.56952169076752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1-4191-88F7-53ACC22B2F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692291503"/>
        <c:axId val="692279855"/>
      </c:barChart>
      <c:catAx>
        <c:axId val="6922915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692279855"/>
        <c:crossesAt val="0"/>
        <c:auto val="1"/>
        <c:lblAlgn val="ctr"/>
        <c:lblOffset val="100"/>
        <c:noMultiLvlLbl val="0"/>
      </c:catAx>
      <c:valAx>
        <c:axId val="69227985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r>
                  <a:rPr lang="th-TH" sz="1800" b="1" i="0" u="none" strike="noStrike" baseline="0" dirty="0">
                    <a:solidFill>
                      <a:schemeClr val="tx1"/>
                    </a:solidFill>
                    <a:effectLst/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ร้อยละโรงพยาบาล</a:t>
                </a:r>
                <a:endParaRPr lang="en-US" sz="18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c:rich>
          </c:tx>
          <c:layout>
            <c:manualLayout>
              <c:xMode val="edge"/>
              <c:yMode val="edge"/>
              <c:x val="0"/>
              <c:y val="0.352683080147525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692291503"/>
        <c:crosses val="autoZero"/>
        <c:crossBetween val="between"/>
        <c:majorUnit val="20"/>
        <c:min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0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0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0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7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6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8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2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2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1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4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3000">
              <a:schemeClr val="bg1">
                <a:lumMod val="95000"/>
              </a:schemeClr>
            </a:gs>
            <a:gs pos="83000">
              <a:schemeClr val="bg1">
                <a:lumMod val="85000"/>
              </a:schemeClr>
            </a:gs>
            <a:gs pos="100000">
              <a:schemeClr val="bg1">
                <a:lumMod val="8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15A9-C1E7-40F3-B92D-E3911123278F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4B44C-7180-4F97-85B7-71A1B6240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211099"/>
            <a:ext cx="9906000" cy="1325563"/>
          </a:xfrm>
          <a:solidFill>
            <a:srgbClr val="D5F4FF"/>
          </a:solidFill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จำนวนโรงพยาบาลที่ผ่านการประเมิน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YFHS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ฉบับ พ.ศ. 2563 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(ข้อมูล ณ วันที่ 2 ธ.ค. 2564)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1387A3B-E7FA-403B-8796-9D70B5F836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746487"/>
              </p:ext>
            </p:extLst>
          </p:nvPr>
        </p:nvGraphicFramePr>
        <p:xfrm>
          <a:off x="138545" y="1637648"/>
          <a:ext cx="9653048" cy="5009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FCF86F5-F4F7-4662-A45E-E158FC425671}"/>
              </a:ext>
            </a:extLst>
          </p:cNvPr>
          <p:cNvSpPr txBox="1"/>
          <p:nvPr/>
        </p:nvSpPr>
        <p:spPr>
          <a:xfrm>
            <a:off x="1129929" y="4867388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F62DD5-7748-4830-BA41-F12BA3F14F81}"/>
              </a:ext>
            </a:extLst>
          </p:cNvPr>
          <p:cNvSpPr txBox="1"/>
          <p:nvPr/>
        </p:nvSpPr>
        <p:spPr>
          <a:xfrm>
            <a:off x="1872604" y="5220352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2C1381-2AD9-492E-A301-689017BE153D}"/>
              </a:ext>
            </a:extLst>
          </p:cNvPr>
          <p:cNvSpPr txBox="1"/>
          <p:nvPr/>
        </p:nvSpPr>
        <p:spPr>
          <a:xfrm>
            <a:off x="3216101" y="5152847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953F72-F053-40C1-AE48-C44B18503269}"/>
              </a:ext>
            </a:extLst>
          </p:cNvPr>
          <p:cNvSpPr txBox="1"/>
          <p:nvPr/>
        </p:nvSpPr>
        <p:spPr>
          <a:xfrm>
            <a:off x="3813315" y="5132851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D01D0D-5E6E-4194-9006-E439CF726219}"/>
              </a:ext>
            </a:extLst>
          </p:cNvPr>
          <p:cNvSpPr txBox="1"/>
          <p:nvPr/>
        </p:nvSpPr>
        <p:spPr>
          <a:xfrm>
            <a:off x="4480374" y="5132851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9FE51D-0F25-49DE-AB52-0F51A0994E70}"/>
              </a:ext>
            </a:extLst>
          </p:cNvPr>
          <p:cNvSpPr txBox="1"/>
          <p:nvPr/>
        </p:nvSpPr>
        <p:spPr>
          <a:xfrm>
            <a:off x="6447476" y="5160712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B5B4E7-4CA5-4D43-A030-6953291664AE}"/>
              </a:ext>
            </a:extLst>
          </p:cNvPr>
          <p:cNvSpPr txBox="1"/>
          <p:nvPr/>
        </p:nvSpPr>
        <p:spPr>
          <a:xfrm>
            <a:off x="7072762" y="4810041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47AC8E-7036-4EC9-9A05-0EEC6332C03C}"/>
              </a:ext>
            </a:extLst>
          </p:cNvPr>
          <p:cNvSpPr txBox="1"/>
          <p:nvPr/>
        </p:nvSpPr>
        <p:spPr>
          <a:xfrm>
            <a:off x="7806891" y="4783515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47AC8E-7036-4EC9-9A05-0EEC6332C03C}"/>
              </a:ext>
            </a:extLst>
          </p:cNvPr>
          <p:cNvSpPr txBox="1"/>
          <p:nvPr/>
        </p:nvSpPr>
        <p:spPr>
          <a:xfrm>
            <a:off x="8414578" y="5405018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47AC8E-7036-4EC9-9A05-0EEC6332C03C}"/>
              </a:ext>
            </a:extLst>
          </p:cNvPr>
          <p:cNvSpPr txBox="1"/>
          <p:nvPr/>
        </p:nvSpPr>
        <p:spPr>
          <a:xfrm>
            <a:off x="5183203" y="5179373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47AC8E-7036-4EC9-9A05-0EEC6332C03C}"/>
              </a:ext>
            </a:extLst>
          </p:cNvPr>
          <p:cNvSpPr txBox="1"/>
          <p:nvPr/>
        </p:nvSpPr>
        <p:spPr>
          <a:xfrm>
            <a:off x="2539663" y="5405018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47AC8E-7036-4EC9-9A05-0EEC6332C03C}"/>
              </a:ext>
            </a:extLst>
          </p:cNvPr>
          <p:cNvSpPr txBox="1"/>
          <p:nvPr/>
        </p:nvSpPr>
        <p:spPr>
          <a:xfrm>
            <a:off x="5835583" y="5405018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47AC8E-7036-4EC9-9A05-0EEC6332C03C}"/>
              </a:ext>
            </a:extLst>
          </p:cNvPr>
          <p:cNvSpPr txBox="1"/>
          <p:nvPr/>
        </p:nvSpPr>
        <p:spPr>
          <a:xfrm>
            <a:off x="9115944" y="1963728"/>
            <a:ext cx="436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113</a:t>
            </a:r>
          </a:p>
        </p:txBody>
      </p:sp>
    </p:spTree>
    <p:extLst>
      <p:ext uri="{BB962C8B-B14F-4D97-AF65-F5344CB8AC3E}">
        <p14:creationId xmlns:p14="http://schemas.microsoft.com/office/powerpoint/2010/main" val="281515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4C35438-DFEC-42EB-BC18-F9E08CC5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1099"/>
            <a:ext cx="9906000" cy="1325563"/>
          </a:xfrm>
          <a:solidFill>
            <a:srgbClr val="D5F4FF"/>
          </a:solidFill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ร้อยละโรงพยาบาลที่ผ่านการประเมิน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YFHS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ฉบับ พ.ศ. 2563 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(ข้อมูล ณ วันที่ 2 ธ.ค. 2564)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40B813B-20C9-41D2-B519-E9D7774667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972419"/>
              </p:ext>
            </p:extLst>
          </p:nvPr>
        </p:nvGraphicFramePr>
        <p:xfrm>
          <a:off x="498763" y="1724890"/>
          <a:ext cx="9171709" cy="4922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1162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61</Words>
  <Application>Microsoft Office PowerPoint</Application>
  <PresentationFormat>A4 Paper (210x297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SarabunPSK</vt:lpstr>
      <vt:lpstr>Office Theme</vt:lpstr>
      <vt:lpstr>จำนวนโรงพยาบาลที่ผ่านการประเมิน YFHS ฉบับ พ.ศ. 2563  (ข้อมูล ณ วันที่ 2 ธ.ค. 2564)</vt:lpstr>
      <vt:lpstr>ร้อยละโรงพยาบาลที่ผ่านการประเมิน YFHS ฉบับ พ.ศ. 2563  (ข้อมูล ณ วันที่ 2 ธ.ค. 2564)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Kawinna Ngernsuwan</cp:lastModifiedBy>
  <cp:revision>33</cp:revision>
  <dcterms:created xsi:type="dcterms:W3CDTF">2021-07-12T12:17:49Z</dcterms:created>
  <dcterms:modified xsi:type="dcterms:W3CDTF">2021-12-02T08:02:31Z</dcterms:modified>
</cp:coreProperties>
</file>