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8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4E4E4"/>
    <a:srgbClr val="0060A8"/>
    <a:srgbClr val="0070C0"/>
    <a:srgbClr val="0075CC"/>
    <a:srgbClr val="0086EA"/>
    <a:srgbClr val="104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3AE-43E9-A962-B3952343A86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3AE-43E9-A962-B3952343A86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3AE-43E9-A962-B3952343A86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3AE-43E9-A962-B3952343A86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3AE-43E9-A962-B3952343A86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3AE-43E9-A962-B3952343A86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3AE-43E9-A962-B3952343A86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3AE-43E9-A962-B3952343A86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3AE-43E9-A962-B3952343A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Sheet2!$C$48:$K$48</c:f>
              <c:numCache>
                <c:formatCode>General</c:formatCode>
                <c:ptCount val="9"/>
                <c:pt idx="0">
                  <c:v>2556</c:v>
                </c:pt>
                <c:pt idx="1">
                  <c:v>2557</c:v>
                </c:pt>
                <c:pt idx="2">
                  <c:v>2558</c:v>
                </c:pt>
                <c:pt idx="3">
                  <c:v>2559</c:v>
                </c:pt>
                <c:pt idx="4">
                  <c:v>2560</c:v>
                </c:pt>
                <c:pt idx="5">
                  <c:v>2561</c:v>
                </c:pt>
                <c:pt idx="6">
                  <c:v>2562</c:v>
                </c:pt>
                <c:pt idx="7">
                  <c:v>2563</c:v>
                </c:pt>
                <c:pt idx="8">
                  <c:v>2564</c:v>
                </c:pt>
              </c:numCache>
            </c:numRef>
          </c:cat>
          <c:val>
            <c:numRef>
              <c:f>Sheet2!$C$50:$K$50</c:f>
              <c:numCache>
                <c:formatCode>General</c:formatCode>
                <c:ptCount val="9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86</c:v>
                </c:pt>
                <c:pt idx="8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F6-4B8A-B572-E0E44A2DCE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50"/>
        <c:axId val="115027968"/>
        <c:axId val="115029504"/>
      </c:barChart>
      <c:lineChart>
        <c:grouping val="stacked"/>
        <c:varyColors val="0"/>
        <c:ser>
          <c:idx val="0"/>
          <c:order val="0"/>
          <c:spPr>
            <a:ln w="63500" cap="rnd" cmpd="sng" algn="ctr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15"/>
            <c:spPr>
              <a:solidFill>
                <a:srgbClr val="0070C0"/>
              </a:solidFill>
              <a:ln w="63500" cap="rnd" cmpd="sng" algn="ctr">
                <a:solidFill>
                  <a:srgbClr val="0070C0"/>
                </a:solidFill>
                <a:prstDash val="solid"/>
                <a:round/>
              </a:ln>
              <a:effectLst/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7-20F6-4B8A-B572-E0E44A2DCE26}"/>
              </c:ext>
            </c:extLst>
          </c:dPt>
          <c:dPt>
            <c:idx val="2"/>
            <c:bubble3D val="0"/>
            <c:spPr>
              <a:ln w="63500" cap="rnd" cmpd="sng" algn="ctr">
                <a:solidFill>
                  <a:srgbClr val="0070C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20F6-4B8A-B572-E0E44A2DCE26}"/>
              </c:ext>
            </c:extLst>
          </c:dPt>
          <c:dPt>
            <c:idx val="3"/>
            <c:bubble3D val="0"/>
            <c:spPr>
              <a:ln w="63500" cap="rnd" cmpd="sng" algn="ctr">
                <a:solidFill>
                  <a:srgbClr val="0070C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20F6-4B8A-B572-E0E44A2DCE26}"/>
              </c:ext>
            </c:extLst>
          </c:dPt>
          <c:dPt>
            <c:idx val="4"/>
            <c:bubble3D val="0"/>
            <c:spPr>
              <a:ln w="63500" cap="rnd" cmpd="sng" algn="ctr">
                <a:solidFill>
                  <a:srgbClr val="0070C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20F6-4B8A-B572-E0E44A2DCE26}"/>
              </c:ext>
            </c:extLst>
          </c:dPt>
          <c:dPt>
            <c:idx val="5"/>
            <c:bubble3D val="0"/>
            <c:spPr>
              <a:ln w="63500" cap="rnd" cmpd="sng" algn="ctr">
                <a:solidFill>
                  <a:srgbClr val="0070C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20F6-4B8A-B572-E0E44A2DCE2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43AE-43E9-A962-B3952343A86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0F6-4B8A-B572-E0E44A2DCE2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0F6-4B8A-B572-E0E44A2DCE2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0F6-4B8A-B572-E0E44A2DCE2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20F6-4B8A-B572-E0E44A2DCE2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20F6-4B8A-B572-E0E44A2DCE2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43AE-43E9-A962-B3952343A86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43AE-43E9-A962-B3952343A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70C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Sheet2!$C$48:$K$48</c:f>
              <c:numCache>
                <c:formatCode>General</c:formatCode>
                <c:ptCount val="9"/>
                <c:pt idx="0">
                  <c:v>2556</c:v>
                </c:pt>
                <c:pt idx="1">
                  <c:v>2557</c:v>
                </c:pt>
                <c:pt idx="2">
                  <c:v>2558</c:v>
                </c:pt>
                <c:pt idx="3">
                  <c:v>2559</c:v>
                </c:pt>
                <c:pt idx="4">
                  <c:v>2560</c:v>
                </c:pt>
                <c:pt idx="5">
                  <c:v>2561</c:v>
                </c:pt>
                <c:pt idx="6">
                  <c:v>2562</c:v>
                </c:pt>
                <c:pt idx="7">
                  <c:v>2563</c:v>
                </c:pt>
                <c:pt idx="8">
                  <c:v>2564</c:v>
                </c:pt>
              </c:numCache>
            </c:numRef>
          </c:cat>
          <c:val>
            <c:numRef>
              <c:f>Sheet2!$C$49:$K$49</c:f>
              <c:numCache>
                <c:formatCode>0.00</c:formatCode>
                <c:ptCount val="9"/>
                <c:pt idx="0" formatCode="General">
                  <c:v>16.059999999999999</c:v>
                </c:pt>
                <c:pt idx="1">
                  <c:v>31.66</c:v>
                </c:pt>
                <c:pt idx="2">
                  <c:v>57.86</c:v>
                </c:pt>
                <c:pt idx="3">
                  <c:v>65.38</c:v>
                </c:pt>
                <c:pt idx="4" formatCode="General">
                  <c:v>72.209999999999994</c:v>
                </c:pt>
                <c:pt idx="5" formatCode="General">
                  <c:v>78.39</c:v>
                </c:pt>
                <c:pt idx="6" formatCode="General">
                  <c:v>84.17</c:v>
                </c:pt>
                <c:pt idx="7" formatCode="General">
                  <c:v>87.81</c:v>
                </c:pt>
                <c:pt idx="8" formatCode="General">
                  <c:v>88.61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1-20F6-4B8A-B572-E0E44A2DCE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5027968"/>
        <c:axId val="115029504"/>
      </c:lineChart>
      <c:catAx>
        <c:axId val="115027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15029504"/>
        <c:crosses val="autoZero"/>
        <c:auto val="1"/>
        <c:lblAlgn val="ctr"/>
        <c:lblOffset val="100"/>
        <c:noMultiLvlLbl val="0"/>
      </c:catAx>
      <c:valAx>
        <c:axId val="115029504"/>
        <c:scaling>
          <c:orientation val="minMax"/>
          <c:max val="100"/>
        </c:scaling>
        <c:delete val="0"/>
        <c:axPos val="l"/>
        <c:majorGridlines>
          <c:spPr>
            <a:ln w="6350" cap="flat" cmpd="sng" algn="ctr">
              <a:solidFill>
                <a:schemeClr val="bg1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15027968"/>
        <c:crosses val="autoZero"/>
        <c:crossBetween val="between"/>
      </c:valAx>
      <c:spPr>
        <a:solidFill>
          <a:schemeClr val="bg1"/>
        </a:solidFill>
        <a:ln w="57150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B1F-4A15-A2FB-E2F10F143E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ภาพรวม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78.64</c:v>
                </c:pt>
                <c:pt idx="1">
                  <c:v>82.98</c:v>
                </c:pt>
                <c:pt idx="2">
                  <c:v>81.48</c:v>
                </c:pt>
                <c:pt idx="3">
                  <c:v>98.57</c:v>
                </c:pt>
                <c:pt idx="4">
                  <c:v>45.16</c:v>
                </c:pt>
                <c:pt idx="5">
                  <c:v>95.65</c:v>
                </c:pt>
                <c:pt idx="6">
                  <c:v>100</c:v>
                </c:pt>
                <c:pt idx="7">
                  <c:v>98.85</c:v>
                </c:pt>
                <c:pt idx="8">
                  <c:v>97.73</c:v>
                </c:pt>
                <c:pt idx="9">
                  <c:v>100</c:v>
                </c:pt>
                <c:pt idx="10">
                  <c:v>100</c:v>
                </c:pt>
                <c:pt idx="11">
                  <c:v>75.319999999999993</c:v>
                </c:pt>
                <c:pt idx="12">
                  <c:v>88.61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1F-4A15-A2FB-E2F10F143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27"/>
        <c:axId val="116355072"/>
        <c:axId val="116356608"/>
      </c:barChart>
      <c:catAx>
        <c:axId val="11635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16356608"/>
        <c:crosses val="autoZero"/>
        <c:auto val="1"/>
        <c:lblAlgn val="ctr"/>
        <c:lblOffset val="100"/>
        <c:noMultiLvlLbl val="0"/>
      </c:catAx>
      <c:valAx>
        <c:axId val="116356608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163550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46175637393766E-2"/>
          <c:y val="4.385577630610743E-2"/>
          <c:w val="0.94194523135033048"/>
          <c:h val="0.84712288447387785"/>
        </c:manualLayout>
      </c:layout>
      <c:lineChart>
        <c:grouping val="standard"/>
        <c:varyColors val="0"/>
        <c:ser>
          <c:idx val="0"/>
          <c:order val="0"/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070C0"/>
              </a:solidFill>
              <a:ln w="63500">
                <a:solidFill>
                  <a:srgbClr val="0070C0"/>
                </a:solidFill>
              </a:ln>
              <a:effectLst/>
            </c:spPr>
          </c:marker>
          <c:dPt>
            <c:idx val="0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F3B-4EED-94BD-AD8240D48094}"/>
              </c:ext>
            </c:extLst>
          </c:dPt>
          <c:dPt>
            <c:idx val="1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E8-4BEC-9C84-8D907B07B502}"/>
              </c:ext>
            </c:extLst>
          </c:dPt>
          <c:dPt>
            <c:idx val="2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E8-4BEC-9C84-8D907B07B502}"/>
              </c:ext>
            </c:extLst>
          </c:dPt>
          <c:dPt>
            <c:idx val="3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DE8-4BEC-9C84-8D907B07B502}"/>
              </c:ext>
            </c:extLst>
          </c:dPt>
          <c:dPt>
            <c:idx val="4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DE8-4BEC-9C84-8D907B07B502}"/>
              </c:ext>
            </c:extLst>
          </c:dPt>
          <c:dPt>
            <c:idx val="5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8286-4B65-BA22-9FFE987802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Sheet1!$A$30:$A$36</c:f>
              <c:numCache>
                <c:formatCode>General</c:formatCode>
                <c:ptCount val="7"/>
                <c:pt idx="0">
                  <c:v>2558</c:v>
                </c:pt>
                <c:pt idx="1">
                  <c:v>2559</c:v>
                </c:pt>
                <c:pt idx="2">
                  <c:v>2560</c:v>
                </c:pt>
                <c:pt idx="3">
                  <c:v>2561</c:v>
                </c:pt>
                <c:pt idx="4">
                  <c:v>2562</c:v>
                </c:pt>
                <c:pt idx="5">
                  <c:v>2563</c:v>
                </c:pt>
                <c:pt idx="6">
                  <c:v>2564</c:v>
                </c:pt>
              </c:numCache>
            </c:numRef>
          </c:cat>
          <c:val>
            <c:numRef>
              <c:f>Sheet1!$B$30:$B$36</c:f>
              <c:numCache>
                <c:formatCode>General</c:formatCode>
                <c:ptCount val="7"/>
                <c:pt idx="0">
                  <c:v>7</c:v>
                </c:pt>
                <c:pt idx="1">
                  <c:v>12</c:v>
                </c:pt>
                <c:pt idx="2">
                  <c:v>26</c:v>
                </c:pt>
                <c:pt idx="3">
                  <c:v>30</c:v>
                </c:pt>
                <c:pt idx="4">
                  <c:v>40</c:v>
                </c:pt>
                <c:pt idx="5">
                  <c:v>45</c:v>
                </c:pt>
                <c:pt idx="6">
                  <c:v>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6DE8-4BEC-9C84-8D907B07B5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9946880"/>
        <c:axId val="40007552"/>
      </c:lineChart>
      <c:catAx>
        <c:axId val="3994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40007552"/>
        <c:crosses val="autoZero"/>
        <c:auto val="1"/>
        <c:lblAlgn val="ctr"/>
        <c:lblOffset val="100"/>
        <c:noMultiLvlLbl val="0"/>
      </c:catAx>
      <c:valAx>
        <c:axId val="4000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3994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5A-4EB9-A2A5-F3F1B5BA67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ภาพรวม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37.5</c:v>
                </c:pt>
                <c:pt idx="1">
                  <c:v>40</c:v>
                </c:pt>
                <c:pt idx="2">
                  <c:v>0</c:v>
                </c:pt>
                <c:pt idx="3">
                  <c:v>87.5</c:v>
                </c:pt>
                <c:pt idx="4">
                  <c:v>25</c:v>
                </c:pt>
                <c:pt idx="5">
                  <c:v>87.5</c:v>
                </c:pt>
                <c:pt idx="6">
                  <c:v>100</c:v>
                </c:pt>
                <c:pt idx="7">
                  <c:v>85.71</c:v>
                </c:pt>
                <c:pt idx="8">
                  <c:v>75</c:v>
                </c:pt>
                <c:pt idx="9">
                  <c:v>100</c:v>
                </c:pt>
                <c:pt idx="10">
                  <c:v>100</c:v>
                </c:pt>
                <c:pt idx="11">
                  <c:v>42.86</c:v>
                </c:pt>
                <c:pt idx="12">
                  <c:v>64.47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5A-4EB9-A2A5-F3F1B5BA6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27"/>
        <c:axId val="41595264"/>
        <c:axId val="41596800"/>
      </c:barChart>
      <c:catAx>
        <c:axId val="4159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41596800"/>
        <c:crosses val="autoZero"/>
        <c:auto val="1"/>
        <c:lblAlgn val="ctr"/>
        <c:lblOffset val="100"/>
        <c:noMultiLvlLbl val="0"/>
      </c:catAx>
      <c:valAx>
        <c:axId val="4159680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4159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6284-10CD-4ADB-89D8-0841004F0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4A307-795D-4541-9EB3-13BCFF4D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6F0E4-1A3E-4E2D-AE8F-4159A819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7570-1A18-4486-9BC5-DEEE5B5B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909CD-E6E4-4C2C-B74D-3BE376E1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E3A1-A191-47E0-A578-72F85352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0BD77-8F3E-419A-AE76-CBC5E60F8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9AE38-FB9D-40DF-9703-861E2ECF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8904F-3DA1-406D-9822-13D15071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1F713-224E-4D36-9DFD-015259C5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2F16B7-D526-4EED-B94E-8D1F83C58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3C026-B982-46A5-84DD-1610EF2CB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79428-9C42-4C70-A5A6-899A2117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BDCAD-FA9A-4A4F-9DAB-3FBA581D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C34BB-77D9-4FD7-A317-1687EC8E4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3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B5CC-C993-4A7D-8444-079548D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97012-3EFB-4071-A9EB-24AA96B00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A1BB4-817F-4F73-8516-EE8EC234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AB6AB-398C-4215-9DF7-9AD29F5A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047D3-FAD2-4611-B470-0329BB77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3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C403-DA72-4115-A071-9F22A9D9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ADEE-A569-4D6B-AF26-562748983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DF778-44AA-448A-99DF-4A80DA88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9FE5-1BE2-4EB2-A0F9-834BA66C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BBB48-03CD-4399-9DAC-5FE845DA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6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9026C-10EE-4266-A085-CD4C29B10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A879F-0059-4E27-AF5B-9905B5BB9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FAE59-918E-4D5A-9AC0-BCB6FE63C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B129A-2EEF-492A-9CCF-797ED5CF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1AA4A-D12A-4724-9108-D4285CE6A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96597-2216-4218-841C-1D456844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1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0F87-72E2-40FB-9669-126CA122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9531D-67CE-441E-AE00-CFB51907F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35E67-019A-4A6C-8894-46DAF8E45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D3650-520F-4AE2-825C-B4D630F26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9850C-439B-4456-A364-8F6C51370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59A62F-C829-4DA6-B4D1-79AF248BF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F39DAC-D1EA-45D1-B9B2-69B9737F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2ED6CB-A2D6-48E1-8D8C-E7D5520A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5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EA2F8-D8C5-46BA-B405-436E75DC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F9CEEB-4131-4E3D-AB5E-3A033EC6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C9795-B8DF-46FF-80A9-AF49ECF2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814D5-883B-4B6F-8159-E8669CC2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2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7D91A-F6BF-4E7A-9033-E7FC9FAD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832A8-7133-4AF0-92FC-F3B1937D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D066C-6F14-49F7-8861-3BCBB3CF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1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9AD79-FFE6-4394-8818-AEE7F6EFA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50365-AB00-419B-BB95-83E91F734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E7EAC-1306-47F8-8066-66E41443F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AA98D-3225-4BCF-8BE3-781C00C4E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B9834-08D1-4791-BF26-966D256B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8A4E0-2A0B-4B28-8BA0-D3A00DA4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3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E066-D83A-417B-B9D8-B057F37F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97DC08-66A6-4210-B44F-461BD0F0F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1BC1A-C73A-4687-A8DD-FEE1192C6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55F07-8D5D-46D1-B1AC-2DC4EB0AF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F69B1-66AE-4774-9C97-9E4AF266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817D7-A0BD-4914-B796-A60603839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6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56BAC-315F-4711-8766-17B08ED1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8E681-9484-4052-A725-29DFDDC0C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6E5ED-B66E-48F1-83BF-DC26532A8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F0ED0-3F0F-4BA0-8B4C-06BC90F7E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16F52-0124-40EA-9CB3-086C933F2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8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E11201C-2D23-48EC-957E-D0B88C2CFAD7}"/>
              </a:ext>
            </a:extLst>
          </p:cNvPr>
          <p:cNvSpPr/>
          <p:nvPr/>
        </p:nvSpPr>
        <p:spPr>
          <a:xfrm>
            <a:off x="0" y="-694"/>
            <a:ext cx="9144000" cy="1329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7720E8-5D0D-4F4A-A725-E54D629FB1C7}"/>
              </a:ext>
            </a:extLst>
          </p:cNvPr>
          <p:cNvSpPr txBox="1"/>
          <p:nvPr/>
        </p:nvSpPr>
        <p:spPr>
          <a:xfrm>
            <a:off x="1745317" y="213033"/>
            <a:ext cx="6526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ร้อยละอำเภอที่ผ่านเกณฑ์การประเมินอำเภออนามัยการเจริญพันธุ์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(ผลงานสะสม ปี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2556 – 256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5)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54AD86-DF0F-4E2B-8154-C6764F5EEF54}"/>
              </a:ext>
            </a:extLst>
          </p:cNvPr>
          <p:cNvSpPr/>
          <p:nvPr/>
        </p:nvSpPr>
        <p:spPr>
          <a:xfrm>
            <a:off x="5906054" y="6359910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30 พฤศจิกายน พ.ศ. 2564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07CB87-30B3-4472-9928-6006FC2E68B3}"/>
              </a:ext>
            </a:extLst>
          </p:cNvPr>
          <p:cNvSpPr/>
          <p:nvPr/>
        </p:nvSpPr>
        <p:spPr>
          <a:xfrm>
            <a:off x="1020115" y="6336304"/>
            <a:ext cx="27832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จำนวนอำเภอทั้งหมด 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878 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อำเภอ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6F2161-50AA-4FF8-B00F-F472A8D8BC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94" y="26504"/>
            <a:ext cx="1329205" cy="1329205"/>
          </a:xfrm>
          <a:prstGeom prst="rect">
            <a:avLst/>
          </a:prstGeom>
        </p:spPr>
      </p:pic>
      <p:graphicFrame>
        <p:nvGraphicFramePr>
          <p:cNvPr id="7" name="แผนภูมิ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150742"/>
              </p:ext>
            </p:extLst>
          </p:nvPr>
        </p:nvGraphicFramePr>
        <p:xfrm>
          <a:off x="324601" y="1610591"/>
          <a:ext cx="8518063" cy="4467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254691" y="6028376"/>
            <a:ext cx="2651363" cy="383620"/>
            <a:chOff x="3254691" y="6028376"/>
            <a:chExt cx="2651363" cy="383620"/>
          </a:xfrm>
        </p:grpSpPr>
        <p:grpSp>
          <p:nvGrpSpPr>
            <p:cNvPr id="9" name="กลุ่ม 27"/>
            <p:cNvGrpSpPr/>
            <p:nvPr/>
          </p:nvGrpSpPr>
          <p:grpSpPr>
            <a:xfrm>
              <a:off x="3254691" y="6028376"/>
              <a:ext cx="1326426" cy="369332"/>
              <a:chOff x="1714499" y="5782756"/>
              <a:chExt cx="1326426" cy="369332"/>
            </a:xfrm>
          </p:grpSpPr>
          <p:sp>
            <p:nvSpPr>
              <p:cNvPr id="10" name="สี่เหลี่ยมผืนผ้า 16"/>
              <p:cNvSpPr/>
              <p:nvPr/>
            </p:nvSpPr>
            <p:spPr>
              <a:xfrm>
                <a:off x="1714499" y="5905521"/>
                <a:ext cx="507387" cy="15237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1" name="กล่องข้อความ 22"/>
              <p:cNvSpPr txBox="1"/>
              <p:nvPr/>
            </p:nvSpPr>
            <p:spPr>
              <a:xfrm>
                <a:off x="2264750" y="5782756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18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เป้าหมาย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721542" y="6042664"/>
              <a:ext cx="1184512" cy="369332"/>
              <a:chOff x="4940617" y="5993108"/>
              <a:chExt cx="1184512" cy="369332"/>
            </a:xfrm>
          </p:grpSpPr>
          <p:cxnSp>
            <p:nvCxnSpPr>
              <p:cNvPr id="15" name="ตัวเชื่อมต่อตรง 18"/>
              <p:cNvCxnSpPr/>
              <p:nvPr/>
            </p:nvCxnSpPr>
            <p:spPr>
              <a:xfrm>
                <a:off x="4940617" y="6213043"/>
                <a:ext cx="507388" cy="0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กล่องข้อความ 25"/>
              <p:cNvSpPr txBox="1"/>
              <p:nvPr/>
            </p:nvSpPr>
            <p:spPr>
              <a:xfrm>
                <a:off x="5502843" y="5993108"/>
                <a:ext cx="6222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18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ผลงาน</a:t>
                </a:r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5119539" y="6134366"/>
                <a:ext cx="149543" cy="149543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299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E11201C-2D23-48EC-957E-D0B88C2CFAD7}"/>
              </a:ext>
            </a:extLst>
          </p:cNvPr>
          <p:cNvSpPr/>
          <p:nvPr/>
        </p:nvSpPr>
        <p:spPr>
          <a:xfrm>
            <a:off x="0" y="-694"/>
            <a:ext cx="9144000" cy="1329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7720E8-5D0D-4F4A-A725-E54D629FB1C7}"/>
              </a:ext>
            </a:extLst>
          </p:cNvPr>
          <p:cNvSpPr txBox="1"/>
          <p:nvPr/>
        </p:nvSpPr>
        <p:spPr>
          <a:xfrm>
            <a:off x="1745317" y="213033"/>
            <a:ext cx="6526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ร้อยละอำเภอที่ผ่านเกณฑ์การประเมินอำเภออนามัยการเจริญพันธุ์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(ผลงานสะสม ปี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2556 – 256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5) จำแนกรายเขตสุขภาพ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54AD86-DF0F-4E2B-8154-C6764F5EEF54}"/>
              </a:ext>
            </a:extLst>
          </p:cNvPr>
          <p:cNvSpPr/>
          <p:nvPr/>
        </p:nvSpPr>
        <p:spPr>
          <a:xfrm>
            <a:off x="5496940" y="6183144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30 พฤศจิกายน พ.ศ. 2564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07CB87-30B3-4472-9928-6006FC2E68B3}"/>
              </a:ext>
            </a:extLst>
          </p:cNvPr>
          <p:cNvSpPr/>
          <p:nvPr/>
        </p:nvSpPr>
        <p:spPr>
          <a:xfrm>
            <a:off x="833077" y="6180439"/>
            <a:ext cx="27832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จำนวนอำเภอทั้งหมด 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878 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อำเภอ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6F2161-50AA-4FF8-B00F-F472A8D8BC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94" y="26504"/>
            <a:ext cx="1329205" cy="1329205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70227309"/>
              </p:ext>
            </p:extLst>
          </p:nvPr>
        </p:nvGraphicFramePr>
        <p:xfrm>
          <a:off x="779318" y="2051627"/>
          <a:ext cx="749214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538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C57043-4A53-46BF-BF46-454E46D838F6}"/>
              </a:ext>
            </a:extLst>
          </p:cNvPr>
          <p:cNvSpPr/>
          <p:nvPr/>
        </p:nvSpPr>
        <p:spPr>
          <a:xfrm>
            <a:off x="0" y="-694"/>
            <a:ext cx="9144000" cy="1329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2022FC-A7F9-4247-8B76-4FD4437A7F49}"/>
              </a:ext>
            </a:extLst>
          </p:cNvPr>
          <p:cNvSpPr txBox="1"/>
          <p:nvPr/>
        </p:nvSpPr>
        <p:spPr>
          <a:xfrm>
            <a:off x="1725008" y="204318"/>
            <a:ext cx="68387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จำนวนจังหวัดที่ขับเคลื่อนการดำเนินงานอำเภออนามัยการเจริญพันธุ์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ครบทุกอำเภอ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(ผลงานสะสม ปี พ.ศ. 2558 - 2565)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411018-BEFE-456F-AE29-6EFA568FD317}"/>
              </a:ext>
            </a:extLst>
          </p:cNvPr>
          <p:cNvSpPr/>
          <p:nvPr/>
        </p:nvSpPr>
        <p:spPr>
          <a:xfrm>
            <a:off x="5507331" y="6183144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30 พฤศจิกายน พ.ศ. 2564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997112-F83E-4D4B-98F7-D082211552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96" y="129446"/>
            <a:ext cx="1079068" cy="1079068"/>
          </a:xfrm>
          <a:prstGeom prst="rect">
            <a:avLst/>
          </a:prstGeom>
        </p:spPr>
      </p:pic>
      <p:graphicFrame>
        <p:nvGraphicFramePr>
          <p:cNvPr id="7" name="แผนภูมิ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19765"/>
              </p:ext>
            </p:extLst>
          </p:nvPr>
        </p:nvGraphicFramePr>
        <p:xfrm>
          <a:off x="901701" y="1755775"/>
          <a:ext cx="7340599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841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C57043-4A53-46BF-BF46-454E46D838F6}"/>
              </a:ext>
            </a:extLst>
          </p:cNvPr>
          <p:cNvSpPr/>
          <p:nvPr/>
        </p:nvSpPr>
        <p:spPr>
          <a:xfrm>
            <a:off x="0" y="-694"/>
            <a:ext cx="9144000" cy="1329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2022FC-A7F9-4247-8B76-4FD4437A7F49}"/>
              </a:ext>
            </a:extLst>
          </p:cNvPr>
          <p:cNvSpPr txBox="1"/>
          <p:nvPr/>
        </p:nvSpPr>
        <p:spPr>
          <a:xfrm>
            <a:off x="1725008" y="-11582"/>
            <a:ext cx="67938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ร้อยละจังหวัดที่ขับเคลื่อนการดำเนินงานอำเภออนามัยการเจริญพันธุ์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ครบทุกอำเภอ (ผลงานสะสม ปี พ.ศ. 25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58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– 2565)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จำแนกรายเขตสุขภาพ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411018-BEFE-456F-AE29-6EFA568FD317}"/>
              </a:ext>
            </a:extLst>
          </p:cNvPr>
          <p:cNvSpPr/>
          <p:nvPr/>
        </p:nvSpPr>
        <p:spPr>
          <a:xfrm>
            <a:off x="5507331" y="6183144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30 พฤศจิกายน พ.ศ. 2564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997112-F83E-4D4B-98F7-D082211552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96" y="129446"/>
            <a:ext cx="1079068" cy="1079068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1931152"/>
              </p:ext>
            </p:extLst>
          </p:nvPr>
        </p:nvGraphicFramePr>
        <p:xfrm>
          <a:off x="810491" y="2072410"/>
          <a:ext cx="753768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759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163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Chulapron.k</cp:lastModifiedBy>
  <cp:revision>182</cp:revision>
  <cp:lastPrinted>2020-04-24T08:08:38Z</cp:lastPrinted>
  <dcterms:created xsi:type="dcterms:W3CDTF">2020-04-18T09:53:01Z</dcterms:created>
  <dcterms:modified xsi:type="dcterms:W3CDTF">2021-12-02T08:25:53Z</dcterms:modified>
</cp:coreProperties>
</file>