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9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CC"/>
    <a:srgbClr val="EAEAEA"/>
    <a:srgbClr val="E4E4E4"/>
    <a:srgbClr val="0060A8"/>
    <a:srgbClr val="0070C0"/>
    <a:srgbClr val="0086EA"/>
    <a:srgbClr val="104B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71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866995050403927E-2"/>
          <c:y val="4.6799116997792496E-2"/>
          <c:w val="0.94194523135033048"/>
          <c:h val="0.84712288447387785"/>
        </c:manualLayout>
      </c:layout>
      <c:lineChart>
        <c:grouping val="standard"/>
        <c:varyColors val="0"/>
        <c:ser>
          <c:idx val="0"/>
          <c:order val="0"/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rgbClr val="0070C0"/>
              </a:solidFill>
              <a:ln w="63500">
                <a:solidFill>
                  <a:srgbClr val="0070C0"/>
                </a:solidFill>
              </a:ln>
              <a:effectLst/>
            </c:spPr>
          </c:marker>
          <c:dPt>
            <c:idx val="0"/>
            <c:marker>
              <c:symbol val="circle"/>
              <c:size val="15"/>
              <c:spPr>
                <a:solidFill>
                  <a:srgbClr val="0070C0"/>
                </a:solidFill>
                <a:ln w="63500">
                  <a:solidFill>
                    <a:srgbClr val="0070C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F3B-4EED-94BD-AD8240D48094}"/>
              </c:ext>
            </c:extLst>
          </c:dPt>
          <c:dPt>
            <c:idx val="1"/>
            <c:marker>
              <c:symbol val="circle"/>
              <c:size val="15"/>
              <c:spPr>
                <a:solidFill>
                  <a:srgbClr val="0070C0"/>
                </a:solidFill>
                <a:ln w="63500">
                  <a:solidFill>
                    <a:srgbClr val="0070C0"/>
                  </a:solidFill>
                </a:ln>
                <a:effectLst/>
              </c:spPr>
            </c:marker>
            <c:bubble3D val="0"/>
            <c:spPr>
              <a:ln w="63500" cap="rnd">
                <a:solidFill>
                  <a:srgbClr val="0070C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DE8-4BEC-9C84-8D907B07B502}"/>
              </c:ext>
            </c:extLst>
          </c:dPt>
          <c:dPt>
            <c:idx val="2"/>
            <c:marker>
              <c:symbol val="circle"/>
              <c:size val="15"/>
              <c:spPr>
                <a:solidFill>
                  <a:srgbClr val="0070C0"/>
                </a:solidFill>
                <a:ln w="63500">
                  <a:solidFill>
                    <a:srgbClr val="0070C0"/>
                  </a:solidFill>
                </a:ln>
                <a:effectLst/>
              </c:spPr>
            </c:marker>
            <c:bubble3D val="0"/>
            <c:spPr>
              <a:ln w="63500" cap="rnd">
                <a:solidFill>
                  <a:srgbClr val="0070C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DE8-4BEC-9C84-8D907B07B502}"/>
              </c:ext>
            </c:extLst>
          </c:dPt>
          <c:dPt>
            <c:idx val="3"/>
            <c:marker>
              <c:symbol val="circle"/>
              <c:size val="15"/>
              <c:spPr>
                <a:solidFill>
                  <a:srgbClr val="0070C0"/>
                </a:solidFill>
                <a:ln w="63500">
                  <a:solidFill>
                    <a:srgbClr val="0070C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6DE8-4BEC-9C84-8D907B07B5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Sheet1!$A$30:$A$33</c:f>
              <c:numCache>
                <c:formatCode>General</c:formatCode>
                <c:ptCount val="4"/>
                <c:pt idx="0">
                  <c:v>2561</c:v>
                </c:pt>
                <c:pt idx="1">
                  <c:v>2562</c:v>
                </c:pt>
                <c:pt idx="2">
                  <c:v>2563</c:v>
                </c:pt>
                <c:pt idx="3">
                  <c:v>2564</c:v>
                </c:pt>
              </c:numCache>
            </c:numRef>
          </c:cat>
          <c:val>
            <c:numRef>
              <c:f>Sheet1!$B$30:$B$33</c:f>
              <c:numCache>
                <c:formatCode>General</c:formatCode>
                <c:ptCount val="4"/>
                <c:pt idx="0">
                  <c:v>50</c:v>
                </c:pt>
                <c:pt idx="1">
                  <c:v>146</c:v>
                </c:pt>
                <c:pt idx="2">
                  <c:v>243</c:v>
                </c:pt>
                <c:pt idx="3">
                  <c:v>275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6-6DE8-4BEC-9C84-8D907B07B5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582376"/>
        <c:axId val="197112392"/>
      </c:lineChart>
      <c:catAx>
        <c:axId val="23582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197112392"/>
        <c:crosses val="autoZero"/>
        <c:auto val="1"/>
        <c:lblAlgn val="ctr"/>
        <c:lblOffset val="100"/>
        <c:noMultiLvlLbl val="0"/>
      </c:catAx>
      <c:valAx>
        <c:axId val="197112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23582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E6284-10CD-4ADB-89D8-0841004F0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54A307-795D-4541-9EB3-13BCFF4D1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6F0E4-1A3E-4E2D-AE8F-4159A819E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67570-1A18-4486-9BC5-DEEE5B5B8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909CD-E6E4-4C2C-B74D-3BE376E1E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8E3A1-A191-47E0-A578-72F853522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0BD77-8F3E-419A-AE76-CBC5E60F8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9AE38-FB9D-40DF-9703-861E2ECFE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8904F-3DA1-406D-9822-13D150718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1F713-224E-4D36-9DFD-015259C56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2F16B7-D526-4EED-B94E-8D1F83C58C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3C026-B982-46A5-84DD-1610EF2CB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79428-9C42-4C70-A5A6-899A21170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BDCAD-FA9A-4A4F-9DAB-3FBA581D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C34BB-77D9-4FD7-A317-1687EC8E4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3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2B5CC-C993-4A7D-8444-079548D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97012-3EFB-4071-A9EB-24AA96B00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A1BB4-817F-4F73-8516-EE8EC234F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AB6AB-398C-4215-9DF7-9AD29F5A3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047D3-FAD2-4611-B470-0329BB774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3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6C403-DA72-4115-A071-9F22A9D9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8ADEE-A569-4D6B-AF26-562748983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DF778-44AA-448A-99DF-4A80DA88F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D9FE5-1BE2-4EB2-A0F9-834BA66C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BBB48-03CD-4399-9DAC-5FE845DA1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6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9026C-10EE-4266-A085-CD4C29B10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A879F-0059-4E27-AF5B-9905B5BB93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2FAE59-918E-4D5A-9AC0-BCB6FE63C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4B129A-2EEF-492A-9CCF-797ED5CF0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1AA4A-D12A-4724-9108-D4285CE6A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96597-2216-4218-841C-1D456844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1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10F87-72E2-40FB-9669-126CA1221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9531D-67CE-441E-AE00-CFB51907F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35E67-019A-4A6C-8894-46DAF8E45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7D3650-520F-4AE2-825C-B4D630F26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89850C-439B-4456-A364-8F6C513707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59A62F-C829-4DA6-B4D1-79AF248BF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F39DAC-D1EA-45D1-B9B2-69B9737F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2ED6CB-A2D6-48E1-8D8C-E7D5520A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5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EA2F8-D8C5-46BA-B405-436E75DC7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F9CEEB-4131-4E3D-AB5E-3A033EC6A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6C9795-B8DF-46FF-80A9-AF49ECF2B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8814D5-883B-4B6F-8159-E8669CC29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2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B7D91A-F6BF-4E7A-9033-E7FC9FAD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6832A8-7133-4AF0-92FC-F3B1937DE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D066C-6F14-49F7-8861-3BCBB3CF9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1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9AD79-FFE6-4394-8818-AEE7F6EFA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50365-AB00-419B-BB95-83E91F734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E7EAC-1306-47F8-8066-66E41443F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3AA98D-3225-4BCF-8BE3-781C00C4E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B9834-08D1-4791-BF26-966D256B4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8A4E0-2A0B-4B28-8BA0-D3A00DA45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3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3E066-D83A-417B-B9D8-B057F37F5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97DC08-66A6-4210-B44F-461BD0F0FE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1BC1A-C73A-4687-A8DD-FEE1192C6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55F07-8D5D-46D1-B1AC-2DC4EB0AF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F69B1-66AE-4774-9C97-9E4AF266B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817D7-A0BD-4914-B796-A60603839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6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56BAC-315F-4711-8766-17B08ED18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8E681-9484-4052-A725-29DFDDC0C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6E5ED-B66E-48F1-83BF-DC26532A8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6682F-6ADA-4F5D-BBBF-073C0E607BC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F0ED0-3F0F-4BA0-8B4C-06BC90F7E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16F52-0124-40EA-9CB3-086C933F22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9F1C9-7CF9-4D12-8D45-681309821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8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C57043-4A53-46BF-BF46-454E46D838F6}"/>
              </a:ext>
            </a:extLst>
          </p:cNvPr>
          <p:cNvSpPr/>
          <p:nvPr/>
        </p:nvSpPr>
        <p:spPr>
          <a:xfrm>
            <a:off x="0" y="-694"/>
            <a:ext cx="9144000" cy="1329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2022FC-A7F9-4247-8B76-4FD4437A7F49}"/>
              </a:ext>
            </a:extLst>
          </p:cNvPr>
          <p:cNvSpPr txBox="1"/>
          <p:nvPr/>
        </p:nvSpPr>
        <p:spPr>
          <a:xfrm>
            <a:off x="1725008" y="245882"/>
            <a:ext cx="66335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จำนวนองค์กรปกครองส่วนท้องถิ่นที่เป็นแหล่งเรียนรู้ด้านการป้องกันและแก้ไข</a:t>
            </a:r>
          </a:p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ปัญหาการตั้งครรภ์ในวัยรุ่นระดับจังหวัด (ผลงานสะสม ปี พ.ศ. 2561 - 2564)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411018-BEFE-456F-AE29-6EFA568FD317}"/>
              </a:ext>
            </a:extLst>
          </p:cNvPr>
          <p:cNvSpPr/>
          <p:nvPr/>
        </p:nvSpPr>
        <p:spPr>
          <a:xfrm>
            <a:off x="5507331" y="6183144"/>
            <a:ext cx="2840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 ณ วันที่ 30 พฤศจิกายน พ.ศ.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แผนภูมิ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887796"/>
              </p:ext>
            </p:extLst>
          </p:nvPr>
        </p:nvGraphicFramePr>
        <p:xfrm>
          <a:off x="901701" y="1755775"/>
          <a:ext cx="7340599" cy="4314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B451E06-EB74-405E-B5A5-D3BE6DD0A7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12" y="14899"/>
            <a:ext cx="1329205" cy="132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59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B49BF85-1F2A-4306-A9BE-34B7DAB71C2D}"/>
              </a:ext>
            </a:extLst>
          </p:cNvPr>
          <p:cNvSpPr/>
          <p:nvPr/>
        </p:nvSpPr>
        <p:spPr>
          <a:xfrm>
            <a:off x="0" y="-694"/>
            <a:ext cx="9144000" cy="13298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4F4F24-0CCF-468A-A11C-3AA747892941}"/>
              </a:ext>
            </a:extLst>
          </p:cNvPr>
          <p:cNvSpPr txBox="1"/>
          <p:nvPr/>
        </p:nvSpPr>
        <p:spPr>
          <a:xfrm>
            <a:off x="1733013" y="84769"/>
            <a:ext cx="6633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จำนวนองค์กรปกครองส่วนท้องถิ่นที่เป็นแหล่งเรียนรู้ด้านการป้องกันและแก้ไข</a:t>
            </a:r>
          </a:p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ปัญหาการตั้งครรภ์ในวัยรุ่นระดับจังหวัด (ผลงานสะสม ปี พ.ศ. 2561 - 2564)</a:t>
            </a:r>
          </a:p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จำแนกรายเขตสุขภาพ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081C5D-CFA1-4A4D-94A4-C664981C0A03}"/>
              </a:ext>
            </a:extLst>
          </p:cNvPr>
          <p:cNvSpPr/>
          <p:nvPr/>
        </p:nvSpPr>
        <p:spPr>
          <a:xfrm>
            <a:off x="6614382" y="6557220"/>
            <a:ext cx="25442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 ณ วันที่ 30 พฤศจิกายน พ.ศ. 2564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451E06-EB74-405E-B5A5-D3BE6DD0A7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12" y="14899"/>
            <a:ext cx="1329205" cy="1329205"/>
          </a:xfrm>
          <a:prstGeom prst="rect">
            <a:avLst/>
          </a:prstGeom>
        </p:spPr>
      </p:pic>
      <p:graphicFrame>
        <p:nvGraphicFramePr>
          <p:cNvPr id="10" name="ตาราง 3">
            <a:extLst>
              <a:ext uri="{FF2B5EF4-FFF2-40B4-BE49-F238E27FC236}">
                <a16:creationId xmlns:a16="http://schemas.microsoft.com/office/drawing/2014/main" id="{4C351403-7AED-4EC9-9443-D79FDA45E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37017"/>
              </p:ext>
            </p:extLst>
          </p:nvPr>
        </p:nvGraphicFramePr>
        <p:xfrm>
          <a:off x="114300" y="1406578"/>
          <a:ext cx="8905009" cy="515064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3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6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95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09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9931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เขตสุขภาพ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จำนวนจังหวัด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ผลงานปี 2561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 ปี 2562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 ปี 2563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70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 ปี 2564</a:t>
                      </a:r>
                      <a:r>
                        <a:rPr lang="th-TH" sz="1700" baseline="3000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*</a:t>
                      </a:r>
                      <a:endParaRPr lang="th-TH" sz="1700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</a:t>
                      </a:r>
                      <a:r>
                        <a:rPr lang="th-TH" sz="1800" dirty="0" err="1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อปท</a:t>
                      </a:r>
                      <a:r>
                        <a:rPr lang="th-TH" sz="18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</a:p>
                    <a:p>
                      <a:pPr algn="ctr"/>
                      <a:r>
                        <a:rPr lang="th-TH" sz="18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ที่เป็นแหล่งเรียนรู้ฯ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เขตสุขภาพที่ 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8 จังหวัด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(3 จังหวัด)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(7 จังหวัด)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(3 จังหวัด)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0 แห่ง 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18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(7 จังหวัด)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เขตสุขภาพที่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5 จังหวัด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(5 จังหวัด)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(5 จังหวัด)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จังหวัด)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0 แห่ง 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600" b="1" dirty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(5 จังหวัด)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เขตสุขภาพที่ 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5 จังหวัด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(5 จังหวัด)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(5 จังหวัด)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5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(5 จังหวัด)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0 แห่ง 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16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(5 จังหวัด)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เขตสุขภาพที่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8 จังหวัด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(7 จังหวัด)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(8 จังหวัด)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8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(8 จังหวัด)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6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(6 จังหวัด)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29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(8 จังหวัด)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เขตสุขภาพที่ 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8 จังหวัด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th-TH" sz="1600" b="1" baseline="30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(5 จังหวัด)</a:t>
                      </a:r>
                      <a:endParaRPr lang="th-TH" sz="1600" b="1" baseline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(6 จังหวัด)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0 แห่ง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 แห่ง </a:t>
                      </a:r>
                      <a:r>
                        <a:rPr lang="th-TH" sz="1600" b="1" dirty="0">
                          <a:solidFill>
                            <a:srgbClr val="0070C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(1 จังหวัด)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24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(8 จังหวัด)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เขตสุขภาพที่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8 จังหวัด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(2 จังหวัด)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(1 จังหวัด)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0 แห่ง 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0 แห่ง 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3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(3 จังหวัด)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เขตสุขภาพที่ 7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 จังหวัด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(2 จังหวัด)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 แห่ง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12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(4 จังหวัด)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0 แห่ง 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(4 จังหวัด)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เขตสุขภาพที่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7 จังหวัด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(4 จังหวัด)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(7 จังหวัด)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0 แห่ง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0 แห่ง 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11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(7 จังหวัด)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เขตสุขภาพที่ 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4 จังหวัด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(3 จังหวัด)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(4 จังหวัด)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20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(4 จังหวัด)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 แห่ง </a:t>
                      </a: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4 </a:t>
                      </a: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จังหวัด)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39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(4 จังหวัด)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เขตสุขภาพที่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5 จังหวัด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(5 จังหวัด)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(5 จังหวัด)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9 แห่ง</a:t>
                      </a: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b="1" dirty="0">
                          <a:solidFill>
                            <a:srgbClr val="0075CC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600" b="1" dirty="0">
                          <a:solidFill>
                            <a:srgbClr val="0075CC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600" b="1" dirty="0">
                          <a:solidFill>
                            <a:srgbClr val="0075CC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จังหวัด)</a:t>
                      </a:r>
                      <a:endParaRPr lang="en-US" sz="1600" b="1" dirty="0">
                        <a:solidFill>
                          <a:srgbClr val="0075CC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0 แห่ง 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23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(5 จังหวัด)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เขตสุขภาพที่ 11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7 จังหวัด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th-TH" sz="1600" b="1" baseline="30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(5 จังหวัด)</a:t>
                      </a:r>
                      <a:endParaRPr lang="th-TH" sz="1600" b="1" baseline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(7 จังหวัด)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11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(5 จังหวัด)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แห่ง 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 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(7 จังหวัด)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เขตสุขภาพที่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7 จังหวัด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(1 จังหวัด)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(4 จังหวัด)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25</a:t>
                      </a: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จังหวัด)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9</a:t>
                      </a: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แห่ง </a:t>
                      </a:r>
                      <a:r>
                        <a:rPr lang="th-TH" sz="1600" b="1" dirty="0">
                          <a:solidFill>
                            <a:srgbClr val="0070C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600" b="1" dirty="0">
                          <a:solidFill>
                            <a:srgbClr val="0070C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จังหวัด)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 แห่ง </a:t>
                      </a:r>
                      <a:r>
                        <a:rPr lang="th-TH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(6 จังหวัด)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ภาพรวม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76 จังหวัด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 แห่ง (47 จังหวัด)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 แห่ง (59 จังหวัด)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r>
                        <a:rPr lang="th-TH" sz="1400" b="1" baseline="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 แห่ง </a:t>
                      </a:r>
                      <a:r>
                        <a:rPr lang="th-TH" sz="14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r>
                        <a:rPr lang="th-TH" sz="14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จังหวัด)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 แห่ง (8 จังหวัด)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th-TH" sz="14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แห่ง (69 จังหวัด)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4C081C5D-CFA1-4A4D-94A4-C664981C0A03}"/>
              </a:ext>
            </a:extLst>
          </p:cNvPr>
          <p:cNvSpPr/>
          <p:nvPr/>
        </p:nvSpPr>
        <p:spPr>
          <a:xfrm>
            <a:off x="20782" y="6557220"/>
            <a:ext cx="36102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 *ปี 2564 ไม่มีการตั้งค่าเป้าหมายให้กับศูนย์อนามัย</a:t>
            </a:r>
            <a:endParaRPr lang="en-US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58463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541</Words>
  <Application>Microsoft Office PowerPoint</Application>
  <PresentationFormat>On-screen Show (4:3)</PresentationFormat>
  <Paragraphs>107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 SarabunPSK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Chulapron.k</cp:lastModifiedBy>
  <cp:revision>195</cp:revision>
  <cp:lastPrinted>2020-04-24T08:08:38Z</cp:lastPrinted>
  <dcterms:created xsi:type="dcterms:W3CDTF">2020-04-18T09:53:01Z</dcterms:created>
  <dcterms:modified xsi:type="dcterms:W3CDTF">2021-12-02T09:19:49Z</dcterms:modified>
</cp:coreProperties>
</file>