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1749" r:id="rId3"/>
    <p:sldId id="335" r:id="rId4"/>
    <p:sldId id="1752" r:id="rId5"/>
    <p:sldId id="1753" r:id="rId6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C6B9"/>
    <a:srgbClr val="367D8F"/>
    <a:srgbClr val="75C8BA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2562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 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รวม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1.3</c:v>
                </c:pt>
                <c:pt idx="1">
                  <c:v>1.3</c:v>
                </c:pt>
                <c:pt idx="2">
                  <c:v>1.3</c:v>
                </c:pt>
                <c:pt idx="3">
                  <c:v>1.2</c:v>
                </c:pt>
                <c:pt idx="4">
                  <c:v>1.4</c:v>
                </c:pt>
                <c:pt idx="5">
                  <c:v>1.4</c:v>
                </c:pt>
                <c:pt idx="6">
                  <c:v>1</c:v>
                </c:pt>
                <c:pt idx="7">
                  <c:v>1.1000000000000001</c:v>
                </c:pt>
                <c:pt idx="8">
                  <c:v>1.2</c:v>
                </c:pt>
                <c:pt idx="9">
                  <c:v>1.1000000000000001</c:v>
                </c:pt>
                <c:pt idx="10">
                  <c:v>0.9</c:v>
                </c:pt>
                <c:pt idx="11">
                  <c:v>0.6</c:v>
                </c:pt>
                <c:pt idx="1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D-480A-803F-2527EFE5E8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 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รวม</c:v>
                </c:pt>
              </c:strCache>
            </c:strRef>
          </c:cat>
          <c:val>
            <c:numRef>
              <c:f>Sheet1!$C$2:$C$14</c:f>
              <c:numCache>
                <c:formatCode>0.0</c:formatCode>
                <c:ptCount val="13"/>
                <c:pt idx="0">
                  <c:v>0.96249847364980856</c:v>
                </c:pt>
                <c:pt idx="1">
                  <c:v>1.2850349084286148</c:v>
                </c:pt>
                <c:pt idx="2">
                  <c:v>1.1089548100914888</c:v>
                </c:pt>
                <c:pt idx="3">
                  <c:v>1.1546481379600764</c:v>
                </c:pt>
                <c:pt idx="4">
                  <c:v>1.0845914370836542</c:v>
                </c:pt>
                <c:pt idx="5">
                  <c:v>1.1662914643738642</c:v>
                </c:pt>
                <c:pt idx="6">
                  <c:v>0.74643795417456393</c:v>
                </c:pt>
                <c:pt idx="7">
                  <c:v>0.93289124983659544</c:v>
                </c:pt>
                <c:pt idx="8">
                  <c:v>0.88288261172728955</c:v>
                </c:pt>
                <c:pt idx="9">
                  <c:v>0.9378135132384372</c:v>
                </c:pt>
                <c:pt idx="10">
                  <c:v>0.74784993144708956</c:v>
                </c:pt>
                <c:pt idx="11">
                  <c:v>0.62698338494029904</c:v>
                </c:pt>
                <c:pt idx="12">
                  <c:v>0.93229733121392122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ED-480A-803F-2527EFE5E8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2564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 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รวม</c:v>
                </c:pt>
              </c:strCache>
            </c:strRef>
          </c:cat>
          <c:val>
            <c:numRef>
              <c:f>Sheet1!$D$2:$D$14</c:f>
              <c:numCache>
                <c:formatCode>0.0</c:formatCode>
                <c:ptCount val="13"/>
                <c:pt idx="0">
                  <c:v>1</c:v>
                </c:pt>
                <c:pt idx="1">
                  <c:v>1.1299999999999999</c:v>
                </c:pt>
                <c:pt idx="2">
                  <c:v>0.9</c:v>
                </c:pt>
                <c:pt idx="3">
                  <c:v>0.87</c:v>
                </c:pt>
                <c:pt idx="4">
                  <c:v>1.04</c:v>
                </c:pt>
                <c:pt idx="5">
                  <c:v>1.1399999999999999</c:v>
                </c:pt>
                <c:pt idx="6">
                  <c:v>0.78</c:v>
                </c:pt>
                <c:pt idx="7">
                  <c:v>1.06</c:v>
                </c:pt>
                <c:pt idx="8">
                  <c:v>0.99</c:v>
                </c:pt>
                <c:pt idx="9">
                  <c:v>0.73</c:v>
                </c:pt>
                <c:pt idx="10">
                  <c:v>0.88</c:v>
                </c:pt>
                <c:pt idx="11">
                  <c:v>0.39</c:v>
                </c:pt>
                <c:pt idx="1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D-480A-803F-2527EFE5E8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2565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 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รวม</c:v>
                </c:pt>
              </c:strCache>
            </c:strRef>
          </c:cat>
          <c:val>
            <c:numRef>
              <c:f>Sheet1!$E$2:$E$14</c:f>
              <c:numCache>
                <c:formatCode>0.0</c:formatCode>
                <c:ptCount val="13"/>
                <c:pt idx="0">
                  <c:v>1.19</c:v>
                </c:pt>
                <c:pt idx="1">
                  <c:v>1.26</c:v>
                </c:pt>
                <c:pt idx="2">
                  <c:v>1.2</c:v>
                </c:pt>
                <c:pt idx="3">
                  <c:v>1.1499999999999999</c:v>
                </c:pt>
                <c:pt idx="4">
                  <c:v>1.1499999999999999</c:v>
                </c:pt>
                <c:pt idx="5">
                  <c:v>1.08</c:v>
                </c:pt>
                <c:pt idx="6">
                  <c:v>1.25</c:v>
                </c:pt>
                <c:pt idx="7">
                  <c:v>0.46</c:v>
                </c:pt>
                <c:pt idx="8">
                  <c:v>0.8</c:v>
                </c:pt>
                <c:pt idx="9">
                  <c:v>0.88</c:v>
                </c:pt>
                <c:pt idx="10">
                  <c:v>1.31</c:v>
                </c:pt>
                <c:pt idx="11">
                  <c:v>0.64</c:v>
                </c:pt>
                <c:pt idx="1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F-4E64-86CC-4FB0B2FEB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-2009130624"/>
        <c:axId val="-2009133344"/>
      </c:barChart>
      <c:catAx>
        <c:axId val="-200913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2009133344"/>
        <c:crosses val="autoZero"/>
        <c:auto val="1"/>
        <c:lblAlgn val="ctr"/>
        <c:lblOffset val="100"/>
        <c:noMultiLvlLbl val="0"/>
      </c:catAx>
      <c:valAx>
        <c:axId val="-200913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20091306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rgbClr val="00B050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อัตราคลอดในวัยรุ่นอายุ 10-14 ปี พ.ศ. 2533-25</a:t>
            </a:r>
            <a:r>
              <a:rPr lang="en-US" sz="2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2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en-US" sz="28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rgbClr val="00B05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v>จำนวนการคลอด</c:v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numRef>
              <c:f>'Teen Birth'!$B$2:$B$32</c:f>
              <c:numCache>
                <c:formatCode>General</c:formatCode>
                <c:ptCount val="31"/>
                <c:pt idx="0">
                  <c:v>2533</c:v>
                </c:pt>
                <c:pt idx="1">
                  <c:v>2534</c:v>
                </c:pt>
                <c:pt idx="2">
                  <c:v>2535</c:v>
                </c:pt>
                <c:pt idx="3">
                  <c:v>2536</c:v>
                </c:pt>
                <c:pt idx="4">
                  <c:v>2537</c:v>
                </c:pt>
                <c:pt idx="5">
                  <c:v>2538</c:v>
                </c:pt>
                <c:pt idx="6">
                  <c:v>2539</c:v>
                </c:pt>
                <c:pt idx="7">
                  <c:v>2540</c:v>
                </c:pt>
                <c:pt idx="8">
                  <c:v>2541</c:v>
                </c:pt>
                <c:pt idx="9">
                  <c:v>2542</c:v>
                </c:pt>
                <c:pt idx="10">
                  <c:v>2543</c:v>
                </c:pt>
                <c:pt idx="11">
                  <c:v>2544</c:v>
                </c:pt>
                <c:pt idx="12">
                  <c:v>2545</c:v>
                </c:pt>
                <c:pt idx="13">
                  <c:v>2546</c:v>
                </c:pt>
                <c:pt idx="14">
                  <c:v>2547</c:v>
                </c:pt>
                <c:pt idx="15">
                  <c:v>2548</c:v>
                </c:pt>
                <c:pt idx="16">
                  <c:v>2549</c:v>
                </c:pt>
                <c:pt idx="17">
                  <c:v>2550</c:v>
                </c:pt>
                <c:pt idx="18">
                  <c:v>2551</c:v>
                </c:pt>
                <c:pt idx="19">
                  <c:v>2552</c:v>
                </c:pt>
                <c:pt idx="20">
                  <c:v>2553</c:v>
                </c:pt>
                <c:pt idx="21">
                  <c:v>2554</c:v>
                </c:pt>
                <c:pt idx="22">
                  <c:v>2555</c:v>
                </c:pt>
                <c:pt idx="23">
                  <c:v>2556</c:v>
                </c:pt>
                <c:pt idx="24">
                  <c:v>2557</c:v>
                </c:pt>
                <c:pt idx="25">
                  <c:v>2558</c:v>
                </c:pt>
                <c:pt idx="26">
                  <c:v>2559</c:v>
                </c:pt>
                <c:pt idx="27">
                  <c:v>2560</c:v>
                </c:pt>
                <c:pt idx="28">
                  <c:v>2561</c:v>
                </c:pt>
                <c:pt idx="29">
                  <c:v>2562</c:v>
                </c:pt>
                <c:pt idx="30">
                  <c:v>2563</c:v>
                </c:pt>
              </c:numCache>
            </c:numRef>
          </c:cat>
          <c:val>
            <c:numRef>
              <c:f>'Teen Birth'!$D$2:$D$32</c:f>
              <c:numCache>
                <c:formatCode>#,##0</c:formatCode>
                <c:ptCount val="31"/>
                <c:pt idx="0">
                  <c:v>1668</c:v>
                </c:pt>
                <c:pt idx="1">
                  <c:v>1845</c:v>
                </c:pt>
                <c:pt idx="2">
                  <c:v>1963</c:v>
                </c:pt>
                <c:pt idx="3">
                  <c:v>2133</c:v>
                </c:pt>
                <c:pt idx="4">
                  <c:v>2106</c:v>
                </c:pt>
                <c:pt idx="5">
                  <c:v>2237</c:v>
                </c:pt>
                <c:pt idx="6">
                  <c:v>1703</c:v>
                </c:pt>
                <c:pt idx="7">
                  <c:v>1633</c:v>
                </c:pt>
                <c:pt idx="8">
                  <c:v>1761</c:v>
                </c:pt>
                <c:pt idx="9">
                  <c:v>1525</c:v>
                </c:pt>
                <c:pt idx="10">
                  <c:v>1444</c:v>
                </c:pt>
                <c:pt idx="11">
                  <c:v>1706</c:v>
                </c:pt>
                <c:pt idx="12">
                  <c:v>1641</c:v>
                </c:pt>
                <c:pt idx="13">
                  <c:v>1736</c:v>
                </c:pt>
                <c:pt idx="14">
                  <c:v>2432</c:v>
                </c:pt>
                <c:pt idx="15">
                  <c:v>2549</c:v>
                </c:pt>
                <c:pt idx="16">
                  <c:v>2510</c:v>
                </c:pt>
                <c:pt idx="17">
                  <c:v>2616</c:v>
                </c:pt>
                <c:pt idx="18">
                  <c:v>2715</c:v>
                </c:pt>
                <c:pt idx="19">
                  <c:v>2908</c:v>
                </c:pt>
                <c:pt idx="20">
                  <c:v>3074</c:v>
                </c:pt>
                <c:pt idx="21">
                  <c:v>3415</c:v>
                </c:pt>
                <c:pt idx="22">
                  <c:v>3725</c:v>
                </c:pt>
                <c:pt idx="23">
                  <c:v>3415</c:v>
                </c:pt>
                <c:pt idx="24">
                  <c:v>3213</c:v>
                </c:pt>
                <c:pt idx="25">
                  <c:v>2988</c:v>
                </c:pt>
                <c:pt idx="26">
                  <c:v>2746</c:v>
                </c:pt>
                <c:pt idx="27">
                  <c:v>2559</c:v>
                </c:pt>
                <c:pt idx="28">
                  <c:v>2385</c:v>
                </c:pt>
                <c:pt idx="29">
                  <c:v>2180</c:v>
                </c:pt>
                <c:pt idx="30">
                  <c:v>1783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3E-400F-984D-4727BEECD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74601728"/>
        <c:axId val="174600192"/>
      </c:barChart>
      <c:lineChart>
        <c:grouping val="standard"/>
        <c:varyColors val="0"/>
        <c:ser>
          <c:idx val="0"/>
          <c:order val="0"/>
          <c:tx>
            <c:v>อัตราคลอดในวัยรุ่นอายุ 10-14 ปี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0" rIns="38100" bIns="0" anchor="t" anchorCtr="0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'Teen Birth'!$B$2:$B$32</c:f>
              <c:numCache>
                <c:formatCode>General</c:formatCode>
                <c:ptCount val="31"/>
                <c:pt idx="0">
                  <c:v>2533</c:v>
                </c:pt>
                <c:pt idx="1">
                  <c:v>2534</c:v>
                </c:pt>
                <c:pt idx="2">
                  <c:v>2535</c:v>
                </c:pt>
                <c:pt idx="3">
                  <c:v>2536</c:v>
                </c:pt>
                <c:pt idx="4">
                  <c:v>2537</c:v>
                </c:pt>
                <c:pt idx="5">
                  <c:v>2538</c:v>
                </c:pt>
                <c:pt idx="6">
                  <c:v>2539</c:v>
                </c:pt>
                <c:pt idx="7">
                  <c:v>2540</c:v>
                </c:pt>
                <c:pt idx="8">
                  <c:v>2541</c:v>
                </c:pt>
                <c:pt idx="9">
                  <c:v>2542</c:v>
                </c:pt>
                <c:pt idx="10">
                  <c:v>2543</c:v>
                </c:pt>
                <c:pt idx="11">
                  <c:v>2544</c:v>
                </c:pt>
                <c:pt idx="12">
                  <c:v>2545</c:v>
                </c:pt>
                <c:pt idx="13">
                  <c:v>2546</c:v>
                </c:pt>
                <c:pt idx="14">
                  <c:v>2547</c:v>
                </c:pt>
                <c:pt idx="15">
                  <c:v>2548</c:v>
                </c:pt>
                <c:pt idx="16">
                  <c:v>2549</c:v>
                </c:pt>
                <c:pt idx="17">
                  <c:v>2550</c:v>
                </c:pt>
                <c:pt idx="18">
                  <c:v>2551</c:v>
                </c:pt>
                <c:pt idx="19">
                  <c:v>2552</c:v>
                </c:pt>
                <c:pt idx="20">
                  <c:v>2553</c:v>
                </c:pt>
                <c:pt idx="21">
                  <c:v>2554</c:v>
                </c:pt>
                <c:pt idx="22">
                  <c:v>2555</c:v>
                </c:pt>
                <c:pt idx="23">
                  <c:v>2556</c:v>
                </c:pt>
                <c:pt idx="24">
                  <c:v>2557</c:v>
                </c:pt>
                <c:pt idx="25">
                  <c:v>2558</c:v>
                </c:pt>
                <c:pt idx="26">
                  <c:v>2559</c:v>
                </c:pt>
                <c:pt idx="27">
                  <c:v>2560</c:v>
                </c:pt>
                <c:pt idx="28">
                  <c:v>2561</c:v>
                </c:pt>
                <c:pt idx="29">
                  <c:v>2562</c:v>
                </c:pt>
                <c:pt idx="30">
                  <c:v>2563</c:v>
                </c:pt>
              </c:numCache>
            </c:numRef>
          </c:cat>
          <c:val>
            <c:numRef>
              <c:f>'Teen Birth'!$G$2:$G$32</c:f>
              <c:numCache>
                <c:formatCode>General</c:formatCode>
                <c:ptCount val="31"/>
                <c:pt idx="2" formatCode="#,##0.0">
                  <c:v>0.64506037541659467</c:v>
                </c:pt>
                <c:pt idx="3" formatCode="#,##0.0">
                  <c:v>0.70568501569016029</c:v>
                </c:pt>
                <c:pt idx="4" formatCode="#,##0.0">
                  <c:v>0.74382266928499785</c:v>
                </c:pt>
                <c:pt idx="5" formatCode="#,##0.0">
                  <c:v>0.79625571163085052</c:v>
                </c:pt>
                <c:pt idx="6" formatCode="#,##0.0">
                  <c:v>0.6108667564374165</c:v>
                </c:pt>
                <c:pt idx="7" formatCode="#,##0.0">
                  <c:v>0.58979513558064656</c:v>
                </c:pt>
                <c:pt idx="8" formatCode="#,##0.0">
                  <c:v>0.64181600764202051</c:v>
                </c:pt>
                <c:pt idx="9" formatCode="#,##0.0">
                  <c:v>0.56098391797054048</c:v>
                </c:pt>
                <c:pt idx="10" formatCode="#,##0.0">
                  <c:v>0.53815075152901526</c:v>
                </c:pt>
                <c:pt idx="11" formatCode="#,##0.0">
                  <c:v>0.6394628811663563</c:v>
                </c:pt>
                <c:pt idx="12" formatCode="#,##0.0">
                  <c:v>0.69752969920785113</c:v>
                </c:pt>
                <c:pt idx="13" formatCode="#,##0.0">
                  <c:v>0.72677826229661924</c:v>
                </c:pt>
                <c:pt idx="14" formatCode="#,##0.0">
                  <c:v>1.0207237989392361</c:v>
                </c:pt>
                <c:pt idx="15" formatCode="#,##0.0">
                  <c:v>1.0759105774377036</c:v>
                </c:pt>
                <c:pt idx="16" formatCode="#,##0.0">
                  <c:v>1.0528386585577119</c:v>
                </c:pt>
                <c:pt idx="17" formatCode="#,##0.0">
                  <c:v>1.0922044326131577</c:v>
                </c:pt>
                <c:pt idx="18" formatCode="#,##0.0">
                  <c:v>1.1385046464827755</c:v>
                </c:pt>
                <c:pt idx="19" formatCode="#,##0.0">
                  <c:v>1.2431722781131997</c:v>
                </c:pt>
                <c:pt idx="20" formatCode="#,##0.0">
                  <c:v>1.3526911028216855</c:v>
                </c:pt>
                <c:pt idx="21" formatCode="#,##0.0">
                  <c:v>1.5548523687026203</c:v>
                </c:pt>
                <c:pt idx="22" formatCode="#,##0.0">
                  <c:v>1.777170915655707</c:v>
                </c:pt>
                <c:pt idx="23" formatCode="#,##0.0">
                  <c:v>1.6869762469792504</c:v>
                </c:pt>
                <c:pt idx="24" formatCode="#,##0.0">
                  <c:v>1.6137286977013532</c:v>
                </c:pt>
                <c:pt idx="25" formatCode="#,##0.0">
                  <c:v>1.5083900409910547</c:v>
                </c:pt>
                <c:pt idx="26" formatCode="#,##0.0">
                  <c:v>1.4144169573449756</c:v>
                </c:pt>
                <c:pt idx="27" formatCode="#,##0.0">
                  <c:v>1.3173595974717405</c:v>
                </c:pt>
                <c:pt idx="28" formatCode="#,##0.0">
                  <c:v>1.2273329360582699</c:v>
                </c:pt>
                <c:pt idx="29" formatCode="#,##0.0">
                  <c:v>1.127595149892568</c:v>
                </c:pt>
                <c:pt idx="30" formatCode="#,##0.0">
                  <c:v>0.93229733121392122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3E-400F-984D-4727BEECD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571520"/>
        <c:axId val="174573440"/>
      </c:lineChart>
      <c:catAx>
        <c:axId val="17457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pPr>
            <a:endParaRPr lang="en-US"/>
          </a:p>
        </c:txPr>
        <c:crossAx val="174573440"/>
        <c:crosses val="autoZero"/>
        <c:auto val="1"/>
        <c:lblAlgn val="ctr"/>
        <c:lblOffset val="100"/>
        <c:noMultiLvlLbl val="0"/>
      </c:catAx>
      <c:valAx>
        <c:axId val="17457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r>
                  <a:rPr lang="th-TH" sz="1600" b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อัตราคลอดต่อจำนวนประชากรหญิงอายุ 10-14</a:t>
                </a:r>
                <a:r>
                  <a:rPr lang="th-TH" sz="1600" b="0" baseline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ปี 1,000 คน</a:t>
                </a:r>
                <a:endParaRPr lang="en-US" sz="1600" b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4571520"/>
        <c:crosses val="autoZero"/>
        <c:crossBetween val="between"/>
      </c:valAx>
      <c:valAx>
        <c:axId val="174600192"/>
        <c:scaling>
          <c:orientation val="minMax"/>
          <c:max val="5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4601728"/>
        <c:crosses val="max"/>
        <c:crossBetween val="between"/>
      </c:valAx>
      <c:catAx>
        <c:axId val="174601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46001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 (ราย)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</c:numCache>
            </c:numRef>
          </c:cat>
          <c:val>
            <c:numRef>
              <c:f>Sheet1!$B$2:$B$6</c:f>
              <c:numCache>
                <c:formatCode>_-* #,##0_-;\-* #,##0_-;_-* "-"??_-;_-@_-</c:formatCode>
                <c:ptCount val="5"/>
                <c:pt idx="0">
                  <c:v>36608</c:v>
                </c:pt>
                <c:pt idx="1">
                  <c:v>38037</c:v>
                </c:pt>
                <c:pt idx="2">
                  <c:v>44154</c:v>
                </c:pt>
                <c:pt idx="3">
                  <c:v>36456</c:v>
                </c:pt>
                <c:pt idx="4">
                  <c:v>30016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B7-473A-BCBA-09985A55C6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-27"/>
        <c:axId val="-2009137152"/>
        <c:axId val="-2009130080"/>
      </c:barChart>
      <c:catAx>
        <c:axId val="-2009137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r>
                  <a:rPr lang="th-TH"/>
                  <a:t>ปีงบประมาณ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9765333780690935"/>
              <c:y val="0.918817391304347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2009130080"/>
        <c:crosses val="autoZero"/>
        <c:auto val="1"/>
        <c:lblAlgn val="ctr"/>
        <c:lblOffset val="100"/>
        <c:noMultiLvlLbl val="0"/>
      </c:catAx>
      <c:valAx>
        <c:axId val="-20091300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r>
                  <a:rPr lang="th-TH"/>
                  <a:t>จำนวน (ราย)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2174517393023618E-3"/>
              <c:y val="0.310904210886682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-200913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Sheet1!$D$12</c:f>
              <c:strCache>
                <c:ptCount val="1"/>
                <c:pt idx="0">
                  <c:v>ทุกกลุ่มอายุ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Sheet1!$C$13:$C$15</c:f>
              <c:strCache>
                <c:ptCount val="3"/>
                <c:pt idx="0">
                  <c:v>ปี 2562</c:v>
                </c:pt>
                <c:pt idx="1">
                  <c:v>ปี 2563</c:v>
                </c:pt>
                <c:pt idx="2">
                  <c:v>ปี 2564</c:v>
                </c:pt>
              </c:strCache>
            </c:strRef>
          </c:cat>
          <c:val>
            <c:numRef>
              <c:f>Sheet1!$D$13:$D$15</c:f>
              <c:numCache>
                <c:formatCode>_-* #,##0_-;\-* #,##0_-;_-* "-"??_-;_-@_-</c:formatCode>
                <c:ptCount val="3"/>
                <c:pt idx="0">
                  <c:v>23259</c:v>
                </c:pt>
                <c:pt idx="1">
                  <c:v>16039</c:v>
                </c:pt>
                <c:pt idx="2">
                  <c:v>13693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DE-4598-AB76-7E22D6FD7A1B}"/>
            </c:ext>
          </c:extLst>
        </c:ser>
        <c:ser>
          <c:idx val="1"/>
          <c:order val="1"/>
          <c:tx>
            <c:strRef>
              <c:f>Sheet1!$E$12</c:f>
              <c:strCache>
                <c:ptCount val="1"/>
                <c:pt idx="0">
                  <c:v>อายุต่ำกว่า 20 ปี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Sheet1!$C$13:$C$15</c:f>
              <c:strCache>
                <c:ptCount val="3"/>
                <c:pt idx="0">
                  <c:v>ปี 2562</c:v>
                </c:pt>
                <c:pt idx="1">
                  <c:v>ปี 2563</c:v>
                </c:pt>
                <c:pt idx="2">
                  <c:v>ปี 2564</c:v>
                </c:pt>
              </c:strCache>
            </c:strRef>
          </c:cat>
          <c:val>
            <c:numRef>
              <c:f>Sheet1!$E$13:$E$15</c:f>
              <c:numCache>
                <c:formatCode>_-* #,##0_-;\-* #,##0_-;_-* "-"??_-;_-@_-</c:formatCode>
                <c:ptCount val="3"/>
                <c:pt idx="0">
                  <c:v>3937</c:v>
                </c:pt>
                <c:pt idx="1">
                  <c:v>2207</c:v>
                </c:pt>
                <c:pt idx="2">
                  <c:v>3094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DE-4598-AB76-7E22D6FD7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09141504"/>
        <c:axId val="-2009140960"/>
      </c:barChart>
      <c:catAx>
        <c:axId val="-200914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09140960"/>
        <c:crosses val="autoZero"/>
        <c:auto val="1"/>
        <c:lblAlgn val="ctr"/>
        <c:lblOffset val="100"/>
        <c:noMultiLvlLbl val="0"/>
      </c:catAx>
      <c:valAx>
        <c:axId val="-2009140960"/>
        <c:scaling>
          <c:orientation val="minMax"/>
        </c:scaling>
        <c:delete val="0"/>
        <c:axPos val="l"/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0914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37C6B-9C33-44A8-96DA-0D70E20E6AE5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1826E-2B52-41B3-8105-3FB3D78E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41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B4F212A-F66A-490A-9C28-DC132EFD9428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5BA65F90-0C33-42B5-819A-00CBE5E82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8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9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7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4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6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2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9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2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4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3461-DD61-4B6A-946B-393650E763E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F009-E79A-4C73-9D65-6B5F78E3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9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D0E61507-8700-469C-BDA0-6B3BA3E335B4}"/>
              </a:ext>
            </a:extLst>
          </p:cNvPr>
          <p:cNvSpPr txBox="1"/>
          <p:nvPr/>
        </p:nvSpPr>
        <p:spPr>
          <a:xfrm>
            <a:off x="1415480" y="1768440"/>
            <a:ext cx="936104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สถานการณ์อัตราคลอดในวัยรุ่น 10-14 ปี</a:t>
            </a:r>
          </a:p>
          <a:p>
            <a:pPr algn="ctr"/>
            <a:r>
              <a:rPr lang="th-TH" sz="4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และรายงานผลการดำเนินงานตามยุทธศาสตร์</a:t>
            </a:r>
            <a:br>
              <a:rPr lang="th-TH" sz="4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4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การป้องกันและแก้ไขปัญหาการตั้งครรภ์ในวัยรุ่นระดับชาติ</a:t>
            </a:r>
          </a:p>
          <a:p>
            <a:pPr algn="ctr"/>
            <a:r>
              <a:rPr lang="th-TH" sz="4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พ.ศ. </a:t>
            </a:r>
            <a:r>
              <a:rPr lang="en-US" sz="4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2560 - 2569</a:t>
            </a:r>
            <a:r>
              <a:rPr lang="th-TH" sz="4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ปีงบประมาณ </a:t>
            </a:r>
            <a:r>
              <a:rPr lang="en-US" sz="4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256</a:t>
            </a:r>
            <a:r>
              <a:rPr lang="th-TH" sz="4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28" name="Picture 4" descr="Business enterprise strategy. market analysis, niche selection, conquering marketplace. studying market segmentation, planning company development. Free Vecto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15176" y1="42332" x2="15176" y2="42332"/>
                        <a14:backgroundMark x1="38658" y1="15655" x2="38658" y2="15655"/>
                        <a14:backgroundMark x1="54792" y1="29233" x2="54792" y2="29233"/>
                        <a14:backgroundMark x1="78594" y1="42332" x2="78594" y2="42332"/>
                        <a14:backgroundMark x1="78594" y1="39457" x2="78594" y2="39457"/>
                        <a14:backgroundMark x1="76997" y1="26837" x2="76997" y2="26837"/>
                        <a14:backgroundMark x1="83067" y1="60863" x2="83067" y2="60863"/>
                        <a14:backgroundMark x1="68371" y1="59265" x2="68371" y2="59265"/>
                        <a14:backgroundMark x1="62141" y1="62939" x2="62141" y2="62939"/>
                        <a14:backgroundMark x1="64217" y1="67891" x2="64217" y2="67891"/>
                        <a14:backgroundMark x1="63419" y1="72045" x2="63419" y2="72045"/>
                        <a14:backgroundMark x1="50160" y1="69169" x2="50160" y2="69169"/>
                        <a14:backgroundMark x1="32907" y1="67891" x2="32907" y2="67891"/>
                        <a14:backgroundMark x1="33706" y1="62620" x2="33706" y2="62620"/>
                        <a14:backgroundMark x1="39457" y1="63419" x2="39457" y2="63419"/>
                        <a14:backgroundMark x1="24601" y1="67891" x2="24601" y2="67891"/>
                        <a14:backgroundMark x1="33706" y1="68371" x2="33706" y2="68371"/>
                        <a14:backgroundMark x1="25080" y1="67572" x2="25080" y2="67572"/>
                        <a14:backgroundMark x1="34185" y1="64696" x2="34185" y2="64696"/>
                        <a14:backgroundMark x1="33706" y1="58946" x2="33706" y2="58946"/>
                        <a14:backgroundMark x1="58786" y1="61821" x2="58786" y2="61821"/>
                        <a14:backgroundMark x1="65815" y1="57188" x2="65815" y2="57188"/>
                        <a14:backgroundMark x1="68690" y1="52716" x2="68690" y2="52716"/>
                        <a14:backgroundMark x1="72364" y1="46965" x2="72364" y2="46965"/>
                        <a14:backgroundMark x1="74920" y1="44089" x2="74920" y2="44089"/>
                        <a14:backgroundMark x1="67891" y1="62939" x2="67891" y2="62939"/>
                        <a14:backgroundMark x1="21406" y1="38339" x2="21406" y2="38339"/>
                        <a14:backgroundMark x1="23003" y1="27955" x2="23003" y2="27955"/>
                        <a14:backgroundMark x1="25559" y1="30511" x2="25559" y2="30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3248"/>
            <a:ext cx="3172571" cy="317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6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id="{C518F90A-4E26-4384-B403-599724DEBA27}"/>
              </a:ext>
            </a:extLst>
          </p:cNvPr>
          <p:cNvGrpSpPr/>
          <p:nvPr/>
        </p:nvGrpSpPr>
        <p:grpSpPr>
          <a:xfrm>
            <a:off x="-6396" y="-8027"/>
            <a:ext cx="12297008" cy="1348795"/>
            <a:chOff x="-8160" y="-8027"/>
            <a:chExt cx="9926892" cy="1809419"/>
          </a:xfrm>
        </p:grpSpPr>
        <p:sp>
          <p:nvSpPr>
            <p:cNvPr id="7" name="สี่เหลี่ยมผืนผ้า 6">
              <a:extLst>
                <a:ext uri="{FF2B5EF4-FFF2-40B4-BE49-F238E27FC236}">
                  <a16:creationId xmlns:a16="http://schemas.microsoft.com/office/drawing/2014/main" id="{F4F8E9B6-AF91-479F-84DA-CF0542808192}"/>
                </a:ext>
              </a:extLst>
            </p:cNvPr>
            <p:cNvSpPr/>
            <p:nvPr/>
          </p:nvSpPr>
          <p:spPr>
            <a:xfrm>
              <a:off x="-8160" y="1"/>
              <a:ext cx="9926892" cy="1464634"/>
            </a:xfrm>
            <a:prstGeom prst="rect">
              <a:avLst/>
            </a:prstGeom>
            <a:solidFill>
              <a:srgbClr val="A3D5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รูปแบบอิสระ: รูปร่าง 7">
              <a:extLst>
                <a:ext uri="{FF2B5EF4-FFF2-40B4-BE49-F238E27FC236}">
                  <a16:creationId xmlns:a16="http://schemas.microsoft.com/office/drawing/2014/main" id="{B63383B7-8BAB-4A20-81ED-CA8BC711BE32}"/>
                </a:ext>
              </a:extLst>
            </p:cNvPr>
            <p:cNvSpPr/>
            <p:nvPr/>
          </p:nvSpPr>
          <p:spPr>
            <a:xfrm>
              <a:off x="0" y="-8027"/>
              <a:ext cx="9916591" cy="1802459"/>
            </a:xfrm>
            <a:custGeom>
              <a:avLst/>
              <a:gdLst>
                <a:gd name="connsiteX0" fmla="*/ 9900900 w 9900900"/>
                <a:gd name="connsiteY0" fmla="*/ 0 h 2055648"/>
                <a:gd name="connsiteX1" fmla="*/ 9900900 w 9900900"/>
                <a:gd name="connsiteY1" fmla="*/ 1993750 h 2055648"/>
                <a:gd name="connsiteX2" fmla="*/ 9805922 w 9900900"/>
                <a:gd name="connsiteY2" fmla="*/ 1998029 h 2055648"/>
                <a:gd name="connsiteX3" fmla="*/ 317841 w 9900900"/>
                <a:gd name="connsiteY3" fmla="*/ 2008004 h 2055648"/>
                <a:gd name="connsiteX4" fmla="*/ 0 w 9900900"/>
                <a:gd name="connsiteY4" fmla="*/ 2002618 h 2055648"/>
                <a:gd name="connsiteX5" fmla="*/ 0 w 9900900"/>
                <a:gd name="connsiteY5" fmla="*/ 1470612 h 2055648"/>
                <a:gd name="connsiteX6" fmla="*/ 222781 w 9900900"/>
                <a:gd name="connsiteY6" fmla="*/ 1446345 h 2055648"/>
                <a:gd name="connsiteX7" fmla="*/ 651704 w 9900900"/>
                <a:gd name="connsiteY7" fmla="*/ 1421190 h 2055648"/>
                <a:gd name="connsiteX8" fmla="*/ 2463389 w 9900900"/>
                <a:gd name="connsiteY8" fmla="*/ 1520259 h 2055648"/>
                <a:gd name="connsiteX9" fmla="*/ 4038769 w 9900900"/>
                <a:gd name="connsiteY9" fmla="*/ 1635840 h 2055648"/>
                <a:gd name="connsiteX10" fmla="*/ 5561636 w 9900900"/>
                <a:gd name="connsiteY10" fmla="*/ 1536771 h 2055648"/>
                <a:gd name="connsiteX11" fmla="*/ 7137015 w 9900900"/>
                <a:gd name="connsiteY11" fmla="*/ 1090960 h 2055648"/>
                <a:gd name="connsiteX12" fmla="*/ 8528600 w 9900900"/>
                <a:gd name="connsiteY12" fmla="*/ 248872 h 2055648"/>
                <a:gd name="connsiteX13" fmla="*/ 9893928 w 9900900"/>
                <a:gd name="connsiteY13" fmla="*/ 1199 h 2055648"/>
                <a:gd name="connsiteX14" fmla="*/ 9900900 w 9900900"/>
                <a:gd name="connsiteY14" fmla="*/ 0 h 205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00900" h="2055648">
                  <a:moveTo>
                    <a:pt x="9900900" y="0"/>
                  </a:moveTo>
                  <a:lnTo>
                    <a:pt x="9900900" y="1993750"/>
                  </a:lnTo>
                  <a:lnTo>
                    <a:pt x="9805922" y="1998029"/>
                  </a:lnTo>
                  <a:cubicBezTo>
                    <a:pt x="7546193" y="2091503"/>
                    <a:pt x="3097430" y="2053511"/>
                    <a:pt x="317841" y="2008004"/>
                  </a:cubicBezTo>
                  <a:lnTo>
                    <a:pt x="0" y="2002618"/>
                  </a:lnTo>
                  <a:lnTo>
                    <a:pt x="0" y="1470612"/>
                  </a:lnTo>
                  <a:lnTo>
                    <a:pt x="222781" y="1446345"/>
                  </a:lnTo>
                  <a:cubicBezTo>
                    <a:pt x="366165" y="1434090"/>
                    <a:pt x="510576" y="1425318"/>
                    <a:pt x="651704" y="1421190"/>
                  </a:cubicBezTo>
                  <a:cubicBezTo>
                    <a:pt x="1216214" y="1404679"/>
                    <a:pt x="1898878" y="1484484"/>
                    <a:pt x="2463389" y="1520259"/>
                  </a:cubicBezTo>
                  <a:cubicBezTo>
                    <a:pt x="3027900" y="1556035"/>
                    <a:pt x="3522394" y="1633088"/>
                    <a:pt x="4038769" y="1635840"/>
                  </a:cubicBezTo>
                  <a:cubicBezTo>
                    <a:pt x="4555144" y="1638592"/>
                    <a:pt x="5045261" y="1627584"/>
                    <a:pt x="5561636" y="1536771"/>
                  </a:cubicBezTo>
                  <a:cubicBezTo>
                    <a:pt x="6078011" y="1445958"/>
                    <a:pt x="6642521" y="1305610"/>
                    <a:pt x="7137015" y="1090960"/>
                  </a:cubicBezTo>
                  <a:cubicBezTo>
                    <a:pt x="7631509" y="876310"/>
                    <a:pt x="8069114" y="430498"/>
                    <a:pt x="8528600" y="248872"/>
                  </a:cubicBezTo>
                  <a:cubicBezTo>
                    <a:pt x="8988084" y="67245"/>
                    <a:pt x="9548219" y="42477"/>
                    <a:pt x="9893928" y="1199"/>
                  </a:cubicBezTo>
                  <a:lnTo>
                    <a:pt x="9900900" y="0"/>
                  </a:lnTo>
                  <a:close/>
                </a:path>
              </a:pathLst>
            </a:custGeom>
            <a:solidFill>
              <a:srgbClr val="B3DA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9" name="กลุ่ม 8">
              <a:extLst>
                <a:ext uri="{FF2B5EF4-FFF2-40B4-BE49-F238E27FC236}">
                  <a16:creationId xmlns:a16="http://schemas.microsoft.com/office/drawing/2014/main" id="{A6332F15-9AB3-4227-9FE5-776404A1C449}"/>
                </a:ext>
              </a:extLst>
            </p:cNvPr>
            <p:cNvGrpSpPr/>
            <p:nvPr/>
          </p:nvGrpSpPr>
          <p:grpSpPr>
            <a:xfrm>
              <a:off x="-2996" y="1700927"/>
              <a:ext cx="9905106" cy="100465"/>
              <a:chOff x="447" y="2392431"/>
              <a:chExt cx="9905106" cy="100465"/>
            </a:xfrm>
          </p:grpSpPr>
          <p:sp>
            <p:nvSpPr>
              <p:cNvPr id="10" name="สี่เหลี่ยมผืนผ้า 9">
                <a:extLst>
                  <a:ext uri="{FF2B5EF4-FFF2-40B4-BE49-F238E27FC236}">
                    <a16:creationId xmlns:a16="http://schemas.microsoft.com/office/drawing/2014/main" id="{60A5F6D4-A04D-4E2A-B58C-E606CC3BFDFC}"/>
                  </a:ext>
                </a:extLst>
              </p:cNvPr>
              <p:cNvSpPr/>
              <p:nvPr/>
            </p:nvSpPr>
            <p:spPr>
              <a:xfrm>
                <a:off x="447" y="2393738"/>
                <a:ext cx="1916616" cy="99158"/>
              </a:xfrm>
              <a:prstGeom prst="rect">
                <a:avLst/>
              </a:prstGeom>
              <a:solidFill>
                <a:srgbClr val="97C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สี่เหลี่ยมผืนผ้า 10">
                <a:extLst>
                  <a:ext uri="{FF2B5EF4-FFF2-40B4-BE49-F238E27FC236}">
                    <a16:creationId xmlns:a16="http://schemas.microsoft.com/office/drawing/2014/main" id="{5B78D11B-A499-464D-B69E-32B57E8487B9}"/>
                  </a:ext>
                </a:extLst>
              </p:cNvPr>
              <p:cNvSpPr/>
              <p:nvPr/>
            </p:nvSpPr>
            <p:spPr>
              <a:xfrm>
                <a:off x="1917555" y="2393738"/>
                <a:ext cx="1916616" cy="99158"/>
              </a:xfrm>
              <a:prstGeom prst="rect">
                <a:avLst/>
              </a:prstGeom>
              <a:solidFill>
                <a:srgbClr val="0085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สี่เหลี่ยมผืนผ้า 11">
                <a:extLst>
                  <a:ext uri="{FF2B5EF4-FFF2-40B4-BE49-F238E27FC236}">
                    <a16:creationId xmlns:a16="http://schemas.microsoft.com/office/drawing/2014/main" id="{78992B38-7D0F-45B4-BB6C-15E6DC384A5F}"/>
                  </a:ext>
                </a:extLst>
              </p:cNvPr>
              <p:cNvSpPr/>
              <p:nvPr/>
            </p:nvSpPr>
            <p:spPr>
              <a:xfrm>
                <a:off x="3831352" y="2393738"/>
                <a:ext cx="1916616" cy="99158"/>
              </a:xfrm>
              <a:prstGeom prst="rect">
                <a:avLst/>
              </a:prstGeom>
              <a:solidFill>
                <a:srgbClr val="37AB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สี่เหลี่ยมผืนผ้า 12">
                <a:extLst>
                  <a:ext uri="{FF2B5EF4-FFF2-40B4-BE49-F238E27FC236}">
                    <a16:creationId xmlns:a16="http://schemas.microsoft.com/office/drawing/2014/main" id="{FD531608-9D53-4423-AE6A-9C39F089E436}"/>
                  </a:ext>
                </a:extLst>
              </p:cNvPr>
              <p:cNvSpPr/>
              <p:nvPr/>
            </p:nvSpPr>
            <p:spPr>
              <a:xfrm>
                <a:off x="5745088" y="2392432"/>
                <a:ext cx="1916616" cy="99158"/>
              </a:xfrm>
              <a:prstGeom prst="rect">
                <a:avLst/>
              </a:prstGeom>
              <a:solidFill>
                <a:srgbClr val="8D9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" name="สี่เหลี่ยมผืนผ้า 13">
                <a:extLst>
                  <a:ext uri="{FF2B5EF4-FFF2-40B4-BE49-F238E27FC236}">
                    <a16:creationId xmlns:a16="http://schemas.microsoft.com/office/drawing/2014/main" id="{659D6FEE-D221-4B8F-A8AB-80899E66AA2D}"/>
                  </a:ext>
                </a:extLst>
              </p:cNvPr>
              <p:cNvSpPr/>
              <p:nvPr/>
            </p:nvSpPr>
            <p:spPr>
              <a:xfrm>
                <a:off x="7654379" y="2392431"/>
                <a:ext cx="2251174" cy="99159"/>
              </a:xfrm>
              <a:prstGeom prst="rect">
                <a:avLst/>
              </a:prstGeom>
              <a:solidFill>
                <a:srgbClr val="3C76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39AC00CE-7122-4A0D-BF5B-B9D06BBFCA57}"/>
              </a:ext>
            </a:extLst>
          </p:cNvPr>
          <p:cNvSpPr txBox="1"/>
          <p:nvPr/>
        </p:nvSpPr>
        <p:spPr>
          <a:xfrm>
            <a:off x="1415480" y="159515"/>
            <a:ext cx="93610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อัตราการคลอดของหญิงอายุ 10-14 ปี ต่อประชากรหญิง 10-14 ปี 1,000 คน</a:t>
            </a:r>
            <a:b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รายเขตสุขภาพ ปี 2562-2565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8C38274A-7350-4795-9E17-649E6C214E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046379"/>
              </p:ext>
            </p:extLst>
          </p:nvPr>
        </p:nvGraphicFramePr>
        <p:xfrm>
          <a:off x="1249217" y="1773256"/>
          <a:ext cx="944095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224B375-AE64-4486-B3D4-BA1772E4553F}"/>
              </a:ext>
            </a:extLst>
          </p:cNvPr>
          <p:cNvSpPr txBox="1"/>
          <p:nvPr/>
        </p:nvSpPr>
        <p:spPr>
          <a:xfrm>
            <a:off x="403049" y="5891491"/>
            <a:ext cx="8445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HDC </a:t>
            </a: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64 เลือกปีงบประมาณ 65 </a:t>
            </a:r>
            <a:r>
              <a:rPr lang="en-US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Freeze </a:t>
            </a: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16 พฤศจิกายน</a:t>
            </a:r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ข้อมูลเด็กเกิด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HDC 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lang="th-TH" sz="2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ไตรมาส 2 เลือกปีงบประมาณ 65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Freeze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ข้อมูล ณ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16 กรกฎาคม 2565</a:t>
            </a:r>
          </a:p>
        </p:txBody>
      </p:sp>
    </p:spTree>
    <p:extLst>
      <p:ext uri="{BB962C8B-B14F-4D97-AF65-F5344CB8AC3E}">
        <p14:creationId xmlns:p14="http://schemas.microsoft.com/office/powerpoint/2010/main" val="305862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487769" y="269303"/>
          <a:ext cx="10972800" cy="623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DA7C100-14D3-4E04-BA61-A9145FB39773}"/>
              </a:ext>
            </a:extLst>
          </p:cNvPr>
          <p:cNvSpPr txBox="1"/>
          <p:nvPr/>
        </p:nvSpPr>
        <p:spPr>
          <a:xfrm>
            <a:off x="4525913" y="6317189"/>
            <a:ext cx="2891170" cy="533542"/>
          </a:xfrm>
          <a:prstGeom prst="rect">
            <a:avLst/>
          </a:prstGeom>
          <a:noFill/>
        </p:spPr>
        <p:txBody>
          <a:bodyPr wrap="none" lIns="121917" tIns="60959" rIns="121917" bIns="60959" rtlCol="0">
            <a:spAutoFit/>
          </a:bodyPr>
          <a:lstStyle/>
          <a:p>
            <a:r>
              <a:rPr lang="th-TH" sz="2667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แหล่งข้อมูล </a:t>
            </a:r>
            <a:r>
              <a:rPr lang="en-US" sz="2667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667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สถิติสาธารณสุข</a:t>
            </a:r>
            <a:endParaRPr lang="en-US" sz="2667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013155C1-9158-1A19-B0C7-B27D117C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2BD1-4915-4BA2-896C-6C66466362C4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F938C6-EBFF-2ED0-E2D1-1996D095C221}"/>
              </a:ext>
            </a:extLst>
          </p:cNvPr>
          <p:cNvSpPr txBox="1"/>
          <p:nvPr/>
        </p:nvSpPr>
        <p:spPr>
          <a:xfrm>
            <a:off x="1528277" y="1265207"/>
            <a:ext cx="5995270" cy="11918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อัตราคลอดในวัยรุ่นอายุ 10-14 ปี ลดลงต่อเนื่อง</a:t>
            </a:r>
          </a:p>
          <a:p>
            <a:pPr algn="ctr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ข้อมูลล่าสุดในปี 2563 ลดลงเหลือ 0.9 / พันประชากร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562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id="{C86916A8-6A89-43D7-A582-A911E5F5D4A7}"/>
              </a:ext>
            </a:extLst>
          </p:cNvPr>
          <p:cNvGrpSpPr/>
          <p:nvPr/>
        </p:nvGrpSpPr>
        <p:grpSpPr>
          <a:xfrm>
            <a:off x="-13446" y="-8027"/>
            <a:ext cx="12304058" cy="1348795"/>
            <a:chOff x="-2996" y="-8027"/>
            <a:chExt cx="9932583" cy="1809419"/>
          </a:xfrm>
        </p:grpSpPr>
        <p:sp>
          <p:nvSpPr>
            <p:cNvPr id="7" name="สี่เหลี่ยมผืนผ้า 6">
              <a:extLst>
                <a:ext uri="{FF2B5EF4-FFF2-40B4-BE49-F238E27FC236}">
                  <a16:creationId xmlns:a16="http://schemas.microsoft.com/office/drawing/2014/main" id="{072DB53B-AA8A-41DA-90F5-9E89D5C6F937}"/>
                </a:ext>
              </a:extLst>
            </p:cNvPr>
            <p:cNvSpPr/>
            <p:nvPr/>
          </p:nvSpPr>
          <p:spPr>
            <a:xfrm>
              <a:off x="2695" y="0"/>
              <a:ext cx="9926892" cy="1464634"/>
            </a:xfrm>
            <a:prstGeom prst="rect">
              <a:avLst/>
            </a:prstGeom>
            <a:solidFill>
              <a:srgbClr val="A3D5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รูปแบบอิสระ: รูปร่าง 7">
              <a:extLst>
                <a:ext uri="{FF2B5EF4-FFF2-40B4-BE49-F238E27FC236}">
                  <a16:creationId xmlns:a16="http://schemas.microsoft.com/office/drawing/2014/main" id="{7BEEDA52-B11D-4021-8450-2E9DB3C97FE9}"/>
                </a:ext>
              </a:extLst>
            </p:cNvPr>
            <p:cNvSpPr/>
            <p:nvPr/>
          </p:nvSpPr>
          <p:spPr>
            <a:xfrm>
              <a:off x="0" y="-8027"/>
              <a:ext cx="9916591" cy="1802459"/>
            </a:xfrm>
            <a:custGeom>
              <a:avLst/>
              <a:gdLst>
                <a:gd name="connsiteX0" fmla="*/ 9900900 w 9900900"/>
                <a:gd name="connsiteY0" fmla="*/ 0 h 2055648"/>
                <a:gd name="connsiteX1" fmla="*/ 9900900 w 9900900"/>
                <a:gd name="connsiteY1" fmla="*/ 1993750 h 2055648"/>
                <a:gd name="connsiteX2" fmla="*/ 9805922 w 9900900"/>
                <a:gd name="connsiteY2" fmla="*/ 1998029 h 2055648"/>
                <a:gd name="connsiteX3" fmla="*/ 317841 w 9900900"/>
                <a:gd name="connsiteY3" fmla="*/ 2008004 h 2055648"/>
                <a:gd name="connsiteX4" fmla="*/ 0 w 9900900"/>
                <a:gd name="connsiteY4" fmla="*/ 2002618 h 2055648"/>
                <a:gd name="connsiteX5" fmla="*/ 0 w 9900900"/>
                <a:gd name="connsiteY5" fmla="*/ 1470612 h 2055648"/>
                <a:gd name="connsiteX6" fmla="*/ 222781 w 9900900"/>
                <a:gd name="connsiteY6" fmla="*/ 1446345 h 2055648"/>
                <a:gd name="connsiteX7" fmla="*/ 651704 w 9900900"/>
                <a:gd name="connsiteY7" fmla="*/ 1421190 h 2055648"/>
                <a:gd name="connsiteX8" fmla="*/ 2463389 w 9900900"/>
                <a:gd name="connsiteY8" fmla="*/ 1520259 h 2055648"/>
                <a:gd name="connsiteX9" fmla="*/ 4038769 w 9900900"/>
                <a:gd name="connsiteY9" fmla="*/ 1635840 h 2055648"/>
                <a:gd name="connsiteX10" fmla="*/ 5561636 w 9900900"/>
                <a:gd name="connsiteY10" fmla="*/ 1536771 h 2055648"/>
                <a:gd name="connsiteX11" fmla="*/ 7137015 w 9900900"/>
                <a:gd name="connsiteY11" fmla="*/ 1090960 h 2055648"/>
                <a:gd name="connsiteX12" fmla="*/ 8528600 w 9900900"/>
                <a:gd name="connsiteY12" fmla="*/ 248872 h 2055648"/>
                <a:gd name="connsiteX13" fmla="*/ 9893928 w 9900900"/>
                <a:gd name="connsiteY13" fmla="*/ 1199 h 2055648"/>
                <a:gd name="connsiteX14" fmla="*/ 9900900 w 9900900"/>
                <a:gd name="connsiteY14" fmla="*/ 0 h 205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00900" h="2055648">
                  <a:moveTo>
                    <a:pt x="9900900" y="0"/>
                  </a:moveTo>
                  <a:lnTo>
                    <a:pt x="9900900" y="1993750"/>
                  </a:lnTo>
                  <a:lnTo>
                    <a:pt x="9805922" y="1998029"/>
                  </a:lnTo>
                  <a:cubicBezTo>
                    <a:pt x="7546193" y="2091503"/>
                    <a:pt x="3097430" y="2053511"/>
                    <a:pt x="317841" y="2008004"/>
                  </a:cubicBezTo>
                  <a:lnTo>
                    <a:pt x="0" y="2002618"/>
                  </a:lnTo>
                  <a:lnTo>
                    <a:pt x="0" y="1470612"/>
                  </a:lnTo>
                  <a:lnTo>
                    <a:pt x="222781" y="1446345"/>
                  </a:lnTo>
                  <a:cubicBezTo>
                    <a:pt x="366165" y="1434090"/>
                    <a:pt x="510576" y="1425318"/>
                    <a:pt x="651704" y="1421190"/>
                  </a:cubicBezTo>
                  <a:cubicBezTo>
                    <a:pt x="1216214" y="1404679"/>
                    <a:pt x="1898878" y="1484484"/>
                    <a:pt x="2463389" y="1520259"/>
                  </a:cubicBezTo>
                  <a:cubicBezTo>
                    <a:pt x="3027900" y="1556035"/>
                    <a:pt x="3522394" y="1633088"/>
                    <a:pt x="4038769" y="1635840"/>
                  </a:cubicBezTo>
                  <a:cubicBezTo>
                    <a:pt x="4555144" y="1638592"/>
                    <a:pt x="5045261" y="1627584"/>
                    <a:pt x="5561636" y="1536771"/>
                  </a:cubicBezTo>
                  <a:cubicBezTo>
                    <a:pt x="6078011" y="1445958"/>
                    <a:pt x="6642521" y="1305610"/>
                    <a:pt x="7137015" y="1090960"/>
                  </a:cubicBezTo>
                  <a:cubicBezTo>
                    <a:pt x="7631509" y="876310"/>
                    <a:pt x="8069114" y="430498"/>
                    <a:pt x="8528600" y="248872"/>
                  </a:cubicBezTo>
                  <a:cubicBezTo>
                    <a:pt x="8988084" y="67245"/>
                    <a:pt x="9548219" y="42477"/>
                    <a:pt x="9893928" y="1199"/>
                  </a:cubicBezTo>
                  <a:lnTo>
                    <a:pt x="9900900" y="0"/>
                  </a:lnTo>
                  <a:close/>
                </a:path>
              </a:pathLst>
            </a:custGeom>
            <a:solidFill>
              <a:srgbClr val="B3DA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9" name="กลุ่ม 8">
              <a:extLst>
                <a:ext uri="{FF2B5EF4-FFF2-40B4-BE49-F238E27FC236}">
                  <a16:creationId xmlns:a16="http://schemas.microsoft.com/office/drawing/2014/main" id="{AE45C105-06AB-4EBE-B934-E562BF18B738}"/>
                </a:ext>
              </a:extLst>
            </p:cNvPr>
            <p:cNvGrpSpPr/>
            <p:nvPr/>
          </p:nvGrpSpPr>
          <p:grpSpPr>
            <a:xfrm>
              <a:off x="-2996" y="1700927"/>
              <a:ext cx="9905106" cy="100465"/>
              <a:chOff x="447" y="2392431"/>
              <a:chExt cx="9905106" cy="100465"/>
            </a:xfrm>
          </p:grpSpPr>
          <p:sp>
            <p:nvSpPr>
              <p:cNvPr id="10" name="สี่เหลี่ยมผืนผ้า 9">
                <a:extLst>
                  <a:ext uri="{FF2B5EF4-FFF2-40B4-BE49-F238E27FC236}">
                    <a16:creationId xmlns:a16="http://schemas.microsoft.com/office/drawing/2014/main" id="{C8A8C3A2-4123-4DB4-BBBD-CB7683AA29C3}"/>
                  </a:ext>
                </a:extLst>
              </p:cNvPr>
              <p:cNvSpPr/>
              <p:nvPr/>
            </p:nvSpPr>
            <p:spPr>
              <a:xfrm>
                <a:off x="447" y="2393738"/>
                <a:ext cx="1916616" cy="99158"/>
              </a:xfrm>
              <a:prstGeom prst="rect">
                <a:avLst/>
              </a:prstGeom>
              <a:solidFill>
                <a:srgbClr val="97C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สี่เหลี่ยมผืนผ้า 10">
                <a:extLst>
                  <a:ext uri="{FF2B5EF4-FFF2-40B4-BE49-F238E27FC236}">
                    <a16:creationId xmlns:a16="http://schemas.microsoft.com/office/drawing/2014/main" id="{9DAA3947-19DC-4D64-8ECC-FFF98B812ABE}"/>
                  </a:ext>
                </a:extLst>
              </p:cNvPr>
              <p:cNvSpPr/>
              <p:nvPr/>
            </p:nvSpPr>
            <p:spPr>
              <a:xfrm>
                <a:off x="1917555" y="2393738"/>
                <a:ext cx="1916616" cy="99158"/>
              </a:xfrm>
              <a:prstGeom prst="rect">
                <a:avLst/>
              </a:prstGeom>
              <a:solidFill>
                <a:srgbClr val="0085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สี่เหลี่ยมผืนผ้า 11">
                <a:extLst>
                  <a:ext uri="{FF2B5EF4-FFF2-40B4-BE49-F238E27FC236}">
                    <a16:creationId xmlns:a16="http://schemas.microsoft.com/office/drawing/2014/main" id="{E3EFFFBE-0580-41F6-A66D-44AFB27CC6BC}"/>
                  </a:ext>
                </a:extLst>
              </p:cNvPr>
              <p:cNvSpPr/>
              <p:nvPr/>
            </p:nvSpPr>
            <p:spPr>
              <a:xfrm>
                <a:off x="3831352" y="2393738"/>
                <a:ext cx="1916616" cy="99158"/>
              </a:xfrm>
              <a:prstGeom prst="rect">
                <a:avLst/>
              </a:prstGeom>
              <a:solidFill>
                <a:srgbClr val="37AB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สี่เหลี่ยมผืนผ้า 12">
                <a:extLst>
                  <a:ext uri="{FF2B5EF4-FFF2-40B4-BE49-F238E27FC236}">
                    <a16:creationId xmlns:a16="http://schemas.microsoft.com/office/drawing/2014/main" id="{B4A3F557-7646-4A87-AE8F-080D159ABD2E}"/>
                  </a:ext>
                </a:extLst>
              </p:cNvPr>
              <p:cNvSpPr/>
              <p:nvPr/>
            </p:nvSpPr>
            <p:spPr>
              <a:xfrm>
                <a:off x="5745088" y="2392432"/>
                <a:ext cx="1916616" cy="99158"/>
              </a:xfrm>
              <a:prstGeom prst="rect">
                <a:avLst/>
              </a:prstGeom>
              <a:solidFill>
                <a:srgbClr val="8D9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" name="สี่เหลี่ยมผืนผ้า 13">
                <a:extLst>
                  <a:ext uri="{FF2B5EF4-FFF2-40B4-BE49-F238E27FC236}">
                    <a16:creationId xmlns:a16="http://schemas.microsoft.com/office/drawing/2014/main" id="{A28E570D-DA71-42B6-86C4-39E95B3FD702}"/>
                  </a:ext>
                </a:extLst>
              </p:cNvPr>
              <p:cNvSpPr/>
              <p:nvPr/>
            </p:nvSpPr>
            <p:spPr>
              <a:xfrm>
                <a:off x="7654379" y="2392431"/>
                <a:ext cx="2251174" cy="99159"/>
              </a:xfrm>
              <a:prstGeom prst="rect">
                <a:avLst/>
              </a:prstGeom>
              <a:solidFill>
                <a:srgbClr val="3C76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DBDE015A-B9ED-4FA6-998C-FD49081D5DE0}"/>
              </a:ext>
            </a:extLst>
          </p:cNvPr>
          <p:cNvSpPr txBox="1"/>
          <p:nvPr/>
        </p:nvSpPr>
        <p:spPr>
          <a:xfrm>
            <a:off x="1429335" y="113020"/>
            <a:ext cx="93610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การให้บริการคุมกำเนิดกึ่งถาวร (ห่วงอนามัยและยาฝังคุมกำเนิด) </a:t>
            </a:r>
            <a:b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ในหญิงอายุต่ำกว่า 20 ปี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BF18CE-EE75-4F20-B5A8-8DE3A1E6B00C}"/>
              </a:ext>
            </a:extLst>
          </p:cNvPr>
          <p:cNvSpPr txBox="1"/>
          <p:nvPr/>
        </p:nvSpPr>
        <p:spPr>
          <a:xfrm>
            <a:off x="451487" y="6076949"/>
            <a:ext cx="5467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ข้อมูลจากระบบ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E-claim </a:t>
            </a:r>
            <a:r>
              <a:rPr kumimoji="0" lang="th-TH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สปสช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ณ 30 ก.ย. 64</a:t>
            </a:r>
          </a:p>
        </p:txBody>
      </p:sp>
      <p:graphicFrame>
        <p:nvGraphicFramePr>
          <p:cNvPr id="16" name="Content Placeholder 16">
            <a:extLst>
              <a:ext uri="{FF2B5EF4-FFF2-40B4-BE49-F238E27FC236}">
                <a16:creationId xmlns:a16="http://schemas.microsoft.com/office/drawing/2014/main" id="{B24E4164-B158-4356-A401-F29EE9E4E6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253717"/>
              </p:ext>
            </p:extLst>
          </p:nvPr>
        </p:nvGraphicFramePr>
        <p:xfrm>
          <a:off x="1173664" y="1718001"/>
          <a:ext cx="9826029" cy="436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154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id="{C86916A8-6A89-43D7-A582-A911E5F5D4A7}"/>
              </a:ext>
            </a:extLst>
          </p:cNvPr>
          <p:cNvGrpSpPr/>
          <p:nvPr/>
        </p:nvGrpSpPr>
        <p:grpSpPr>
          <a:xfrm>
            <a:off x="-6390" y="-8027"/>
            <a:ext cx="12310448" cy="1348795"/>
            <a:chOff x="-8149" y="-8027"/>
            <a:chExt cx="9926892" cy="1809419"/>
          </a:xfrm>
        </p:grpSpPr>
        <p:sp>
          <p:nvSpPr>
            <p:cNvPr id="7" name="สี่เหลี่ยมผืนผ้า 6">
              <a:extLst>
                <a:ext uri="{FF2B5EF4-FFF2-40B4-BE49-F238E27FC236}">
                  <a16:creationId xmlns:a16="http://schemas.microsoft.com/office/drawing/2014/main" id="{072DB53B-AA8A-41DA-90F5-9E89D5C6F937}"/>
                </a:ext>
              </a:extLst>
            </p:cNvPr>
            <p:cNvSpPr/>
            <p:nvPr/>
          </p:nvSpPr>
          <p:spPr>
            <a:xfrm>
              <a:off x="-8149" y="1"/>
              <a:ext cx="9926892" cy="1464634"/>
            </a:xfrm>
            <a:prstGeom prst="rect">
              <a:avLst/>
            </a:prstGeom>
            <a:solidFill>
              <a:srgbClr val="A3D5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รูปแบบอิสระ: รูปร่าง 7">
              <a:extLst>
                <a:ext uri="{FF2B5EF4-FFF2-40B4-BE49-F238E27FC236}">
                  <a16:creationId xmlns:a16="http://schemas.microsoft.com/office/drawing/2014/main" id="{7BEEDA52-B11D-4021-8450-2E9DB3C97FE9}"/>
                </a:ext>
              </a:extLst>
            </p:cNvPr>
            <p:cNvSpPr/>
            <p:nvPr/>
          </p:nvSpPr>
          <p:spPr>
            <a:xfrm>
              <a:off x="0" y="-8027"/>
              <a:ext cx="9916591" cy="1802459"/>
            </a:xfrm>
            <a:custGeom>
              <a:avLst/>
              <a:gdLst>
                <a:gd name="connsiteX0" fmla="*/ 9900900 w 9900900"/>
                <a:gd name="connsiteY0" fmla="*/ 0 h 2055648"/>
                <a:gd name="connsiteX1" fmla="*/ 9900900 w 9900900"/>
                <a:gd name="connsiteY1" fmla="*/ 1993750 h 2055648"/>
                <a:gd name="connsiteX2" fmla="*/ 9805922 w 9900900"/>
                <a:gd name="connsiteY2" fmla="*/ 1998029 h 2055648"/>
                <a:gd name="connsiteX3" fmla="*/ 317841 w 9900900"/>
                <a:gd name="connsiteY3" fmla="*/ 2008004 h 2055648"/>
                <a:gd name="connsiteX4" fmla="*/ 0 w 9900900"/>
                <a:gd name="connsiteY4" fmla="*/ 2002618 h 2055648"/>
                <a:gd name="connsiteX5" fmla="*/ 0 w 9900900"/>
                <a:gd name="connsiteY5" fmla="*/ 1470612 h 2055648"/>
                <a:gd name="connsiteX6" fmla="*/ 222781 w 9900900"/>
                <a:gd name="connsiteY6" fmla="*/ 1446345 h 2055648"/>
                <a:gd name="connsiteX7" fmla="*/ 651704 w 9900900"/>
                <a:gd name="connsiteY7" fmla="*/ 1421190 h 2055648"/>
                <a:gd name="connsiteX8" fmla="*/ 2463389 w 9900900"/>
                <a:gd name="connsiteY8" fmla="*/ 1520259 h 2055648"/>
                <a:gd name="connsiteX9" fmla="*/ 4038769 w 9900900"/>
                <a:gd name="connsiteY9" fmla="*/ 1635840 h 2055648"/>
                <a:gd name="connsiteX10" fmla="*/ 5561636 w 9900900"/>
                <a:gd name="connsiteY10" fmla="*/ 1536771 h 2055648"/>
                <a:gd name="connsiteX11" fmla="*/ 7137015 w 9900900"/>
                <a:gd name="connsiteY11" fmla="*/ 1090960 h 2055648"/>
                <a:gd name="connsiteX12" fmla="*/ 8528600 w 9900900"/>
                <a:gd name="connsiteY12" fmla="*/ 248872 h 2055648"/>
                <a:gd name="connsiteX13" fmla="*/ 9893928 w 9900900"/>
                <a:gd name="connsiteY13" fmla="*/ 1199 h 2055648"/>
                <a:gd name="connsiteX14" fmla="*/ 9900900 w 9900900"/>
                <a:gd name="connsiteY14" fmla="*/ 0 h 205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00900" h="2055648">
                  <a:moveTo>
                    <a:pt x="9900900" y="0"/>
                  </a:moveTo>
                  <a:lnTo>
                    <a:pt x="9900900" y="1993750"/>
                  </a:lnTo>
                  <a:lnTo>
                    <a:pt x="9805922" y="1998029"/>
                  </a:lnTo>
                  <a:cubicBezTo>
                    <a:pt x="7546193" y="2091503"/>
                    <a:pt x="3097430" y="2053511"/>
                    <a:pt x="317841" y="2008004"/>
                  </a:cubicBezTo>
                  <a:lnTo>
                    <a:pt x="0" y="2002618"/>
                  </a:lnTo>
                  <a:lnTo>
                    <a:pt x="0" y="1470612"/>
                  </a:lnTo>
                  <a:lnTo>
                    <a:pt x="222781" y="1446345"/>
                  </a:lnTo>
                  <a:cubicBezTo>
                    <a:pt x="366165" y="1434090"/>
                    <a:pt x="510576" y="1425318"/>
                    <a:pt x="651704" y="1421190"/>
                  </a:cubicBezTo>
                  <a:cubicBezTo>
                    <a:pt x="1216214" y="1404679"/>
                    <a:pt x="1898878" y="1484484"/>
                    <a:pt x="2463389" y="1520259"/>
                  </a:cubicBezTo>
                  <a:cubicBezTo>
                    <a:pt x="3027900" y="1556035"/>
                    <a:pt x="3522394" y="1633088"/>
                    <a:pt x="4038769" y="1635840"/>
                  </a:cubicBezTo>
                  <a:cubicBezTo>
                    <a:pt x="4555144" y="1638592"/>
                    <a:pt x="5045261" y="1627584"/>
                    <a:pt x="5561636" y="1536771"/>
                  </a:cubicBezTo>
                  <a:cubicBezTo>
                    <a:pt x="6078011" y="1445958"/>
                    <a:pt x="6642521" y="1305610"/>
                    <a:pt x="7137015" y="1090960"/>
                  </a:cubicBezTo>
                  <a:cubicBezTo>
                    <a:pt x="7631509" y="876310"/>
                    <a:pt x="8069114" y="430498"/>
                    <a:pt x="8528600" y="248872"/>
                  </a:cubicBezTo>
                  <a:cubicBezTo>
                    <a:pt x="8988084" y="67245"/>
                    <a:pt x="9548219" y="42477"/>
                    <a:pt x="9893928" y="1199"/>
                  </a:cubicBezTo>
                  <a:lnTo>
                    <a:pt x="9900900" y="0"/>
                  </a:lnTo>
                  <a:close/>
                </a:path>
              </a:pathLst>
            </a:custGeom>
            <a:solidFill>
              <a:srgbClr val="B3DA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9" name="กลุ่ม 8">
              <a:extLst>
                <a:ext uri="{FF2B5EF4-FFF2-40B4-BE49-F238E27FC236}">
                  <a16:creationId xmlns:a16="http://schemas.microsoft.com/office/drawing/2014/main" id="{AE45C105-06AB-4EBE-B934-E562BF18B738}"/>
                </a:ext>
              </a:extLst>
            </p:cNvPr>
            <p:cNvGrpSpPr/>
            <p:nvPr/>
          </p:nvGrpSpPr>
          <p:grpSpPr>
            <a:xfrm>
              <a:off x="-2996" y="1700927"/>
              <a:ext cx="9905106" cy="100465"/>
              <a:chOff x="447" y="2392431"/>
              <a:chExt cx="9905106" cy="100465"/>
            </a:xfrm>
          </p:grpSpPr>
          <p:sp>
            <p:nvSpPr>
              <p:cNvPr id="10" name="สี่เหลี่ยมผืนผ้า 9">
                <a:extLst>
                  <a:ext uri="{FF2B5EF4-FFF2-40B4-BE49-F238E27FC236}">
                    <a16:creationId xmlns:a16="http://schemas.microsoft.com/office/drawing/2014/main" id="{C8A8C3A2-4123-4DB4-BBBD-CB7683AA29C3}"/>
                  </a:ext>
                </a:extLst>
              </p:cNvPr>
              <p:cNvSpPr/>
              <p:nvPr/>
            </p:nvSpPr>
            <p:spPr>
              <a:xfrm>
                <a:off x="447" y="2393738"/>
                <a:ext cx="1916616" cy="99158"/>
              </a:xfrm>
              <a:prstGeom prst="rect">
                <a:avLst/>
              </a:prstGeom>
              <a:solidFill>
                <a:srgbClr val="97C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สี่เหลี่ยมผืนผ้า 10">
                <a:extLst>
                  <a:ext uri="{FF2B5EF4-FFF2-40B4-BE49-F238E27FC236}">
                    <a16:creationId xmlns:a16="http://schemas.microsoft.com/office/drawing/2014/main" id="{9DAA3947-19DC-4D64-8ECC-FFF98B812ABE}"/>
                  </a:ext>
                </a:extLst>
              </p:cNvPr>
              <p:cNvSpPr/>
              <p:nvPr/>
            </p:nvSpPr>
            <p:spPr>
              <a:xfrm>
                <a:off x="1917555" y="2393738"/>
                <a:ext cx="1916616" cy="99158"/>
              </a:xfrm>
              <a:prstGeom prst="rect">
                <a:avLst/>
              </a:prstGeom>
              <a:solidFill>
                <a:srgbClr val="0085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สี่เหลี่ยมผืนผ้า 11">
                <a:extLst>
                  <a:ext uri="{FF2B5EF4-FFF2-40B4-BE49-F238E27FC236}">
                    <a16:creationId xmlns:a16="http://schemas.microsoft.com/office/drawing/2014/main" id="{E3EFFFBE-0580-41F6-A66D-44AFB27CC6BC}"/>
                  </a:ext>
                </a:extLst>
              </p:cNvPr>
              <p:cNvSpPr/>
              <p:nvPr/>
            </p:nvSpPr>
            <p:spPr>
              <a:xfrm>
                <a:off x="3831352" y="2393738"/>
                <a:ext cx="1916616" cy="99158"/>
              </a:xfrm>
              <a:prstGeom prst="rect">
                <a:avLst/>
              </a:prstGeom>
              <a:solidFill>
                <a:srgbClr val="37AB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สี่เหลี่ยมผืนผ้า 12">
                <a:extLst>
                  <a:ext uri="{FF2B5EF4-FFF2-40B4-BE49-F238E27FC236}">
                    <a16:creationId xmlns:a16="http://schemas.microsoft.com/office/drawing/2014/main" id="{B4A3F557-7646-4A87-AE8F-080D159ABD2E}"/>
                  </a:ext>
                </a:extLst>
              </p:cNvPr>
              <p:cNvSpPr/>
              <p:nvPr/>
            </p:nvSpPr>
            <p:spPr>
              <a:xfrm>
                <a:off x="5745088" y="2392432"/>
                <a:ext cx="1916616" cy="99158"/>
              </a:xfrm>
              <a:prstGeom prst="rect">
                <a:avLst/>
              </a:prstGeom>
              <a:solidFill>
                <a:srgbClr val="8D9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" name="สี่เหลี่ยมผืนผ้า 13">
                <a:extLst>
                  <a:ext uri="{FF2B5EF4-FFF2-40B4-BE49-F238E27FC236}">
                    <a16:creationId xmlns:a16="http://schemas.microsoft.com/office/drawing/2014/main" id="{A28E570D-DA71-42B6-86C4-39E95B3FD702}"/>
                  </a:ext>
                </a:extLst>
              </p:cNvPr>
              <p:cNvSpPr/>
              <p:nvPr/>
            </p:nvSpPr>
            <p:spPr>
              <a:xfrm>
                <a:off x="7654379" y="2392431"/>
                <a:ext cx="2251174" cy="99159"/>
              </a:xfrm>
              <a:prstGeom prst="rect">
                <a:avLst/>
              </a:prstGeom>
              <a:solidFill>
                <a:srgbClr val="3C76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DBDE015A-B9ED-4FA6-998C-FD49081D5DE0}"/>
              </a:ext>
            </a:extLst>
          </p:cNvPr>
          <p:cNvSpPr txBox="1"/>
          <p:nvPr/>
        </p:nvSpPr>
        <p:spPr>
          <a:xfrm>
            <a:off x="1415480" y="332657"/>
            <a:ext cx="9361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การให้บริการยุติการตั้งครรภ์ (แยกกลุ่มอายุ) ปี 2562 - 2564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1BC3F0-E50B-4725-864F-D363ECD27B05}"/>
              </a:ext>
            </a:extLst>
          </p:cNvPr>
          <p:cNvSpPr txBox="1"/>
          <p:nvPr/>
        </p:nvSpPr>
        <p:spPr>
          <a:xfrm>
            <a:off x="628261" y="5929032"/>
            <a:ext cx="5467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ข้อมูลจากระบบ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E-claim 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สปสช.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หมายเหตุ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ปี 2564 ข้อมูล ณ วันที่ 30 กันยายน 2564</a:t>
            </a:r>
          </a:p>
        </p:txBody>
      </p:sp>
      <p:graphicFrame>
        <p:nvGraphicFramePr>
          <p:cNvPr id="18" name="Chart 7">
            <a:extLst>
              <a:ext uri="{FF2B5EF4-FFF2-40B4-BE49-F238E27FC236}">
                <a16:creationId xmlns:a16="http://schemas.microsoft.com/office/drawing/2014/main" id="{5F6E53C9-96DB-44CE-9D5E-C29E7366505F}"/>
              </a:ext>
            </a:extLst>
          </p:cNvPr>
          <p:cNvGraphicFramePr>
            <a:graphicFrameLocks/>
          </p:cNvGraphicFramePr>
          <p:nvPr/>
        </p:nvGraphicFramePr>
        <p:xfrm>
          <a:off x="1583162" y="1731453"/>
          <a:ext cx="905195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8">
            <a:extLst>
              <a:ext uri="{FF2B5EF4-FFF2-40B4-BE49-F238E27FC236}">
                <a16:creationId xmlns:a16="http://schemas.microsoft.com/office/drawing/2014/main" id="{8DC3DD35-046F-4696-8E00-3FD92386E047}"/>
              </a:ext>
            </a:extLst>
          </p:cNvPr>
          <p:cNvSpPr/>
          <p:nvPr/>
        </p:nvSpPr>
        <p:spPr>
          <a:xfrm>
            <a:off x="4416824" y="4100822"/>
            <a:ext cx="1228880" cy="641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(ร้อยละ 16.9)</a:t>
            </a: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0FFF9B41-A777-4606-8C82-6B80426CA977}"/>
              </a:ext>
            </a:extLst>
          </p:cNvPr>
          <p:cNvSpPr/>
          <p:nvPr/>
        </p:nvSpPr>
        <p:spPr>
          <a:xfrm>
            <a:off x="7057328" y="4310392"/>
            <a:ext cx="1486945" cy="583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(ร้อยละ 13.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8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</a:t>
            </a: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56F7BFDB-DA65-469A-ADB8-F09D517682AF}"/>
              </a:ext>
            </a:extLst>
          </p:cNvPr>
          <p:cNvSpPr/>
          <p:nvPr/>
        </p:nvSpPr>
        <p:spPr>
          <a:xfrm>
            <a:off x="9720150" y="4203648"/>
            <a:ext cx="1454792" cy="641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(ร้อยละ 22.6)</a:t>
            </a:r>
          </a:p>
        </p:txBody>
      </p:sp>
    </p:spTree>
    <p:extLst>
      <p:ext uri="{BB962C8B-B14F-4D97-AF65-F5344CB8AC3E}">
        <p14:creationId xmlns:p14="http://schemas.microsoft.com/office/powerpoint/2010/main" val="257048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211</Words>
  <Application>Microsoft Office PowerPoint</Application>
  <PresentationFormat>แบบจอกว้าง</PresentationFormat>
  <Paragraphs>22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TH SarabunPSK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aphinya.p</dc:creator>
  <cp:lastModifiedBy>Nadaprapai Sara</cp:lastModifiedBy>
  <cp:revision>58</cp:revision>
  <cp:lastPrinted>2021-11-23T02:18:56Z</cp:lastPrinted>
  <dcterms:created xsi:type="dcterms:W3CDTF">2021-11-18T01:58:38Z</dcterms:created>
  <dcterms:modified xsi:type="dcterms:W3CDTF">2022-08-08T09:16:31Z</dcterms:modified>
</cp:coreProperties>
</file>